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97" r:id="rId27"/>
    <p:sldId id="282" r:id="rId28"/>
    <p:sldId id="281"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D977DB-85C0-4FEE-BF3A-1CE1AB1AE6EB}"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63979-D159-4A61-B032-6D5B28C41C74}" type="slidenum">
              <a:rPr lang="en-US" smtClean="0"/>
              <a:t>‹#›</a:t>
            </a:fld>
            <a:endParaRPr lang="en-US"/>
          </a:p>
        </p:txBody>
      </p:sp>
    </p:spTree>
    <p:extLst>
      <p:ext uri="{BB962C8B-B14F-4D97-AF65-F5344CB8AC3E}">
        <p14:creationId xmlns:p14="http://schemas.microsoft.com/office/powerpoint/2010/main" val="774565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977DB-85C0-4FEE-BF3A-1CE1AB1AE6EB}"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63979-D159-4A61-B032-6D5B28C41C74}" type="slidenum">
              <a:rPr lang="en-US" smtClean="0"/>
              <a:t>‹#›</a:t>
            </a:fld>
            <a:endParaRPr lang="en-US"/>
          </a:p>
        </p:txBody>
      </p:sp>
    </p:spTree>
    <p:extLst>
      <p:ext uri="{BB962C8B-B14F-4D97-AF65-F5344CB8AC3E}">
        <p14:creationId xmlns:p14="http://schemas.microsoft.com/office/powerpoint/2010/main" val="272276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977DB-85C0-4FEE-BF3A-1CE1AB1AE6EB}"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63979-D159-4A61-B032-6D5B28C41C74}" type="slidenum">
              <a:rPr lang="en-US" smtClean="0"/>
              <a:t>‹#›</a:t>
            </a:fld>
            <a:endParaRPr lang="en-US"/>
          </a:p>
        </p:txBody>
      </p:sp>
    </p:spTree>
    <p:extLst>
      <p:ext uri="{BB962C8B-B14F-4D97-AF65-F5344CB8AC3E}">
        <p14:creationId xmlns:p14="http://schemas.microsoft.com/office/powerpoint/2010/main" val="1704773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977DB-85C0-4FEE-BF3A-1CE1AB1AE6EB}"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63979-D159-4A61-B032-6D5B28C41C74}" type="slidenum">
              <a:rPr lang="en-US" smtClean="0"/>
              <a:t>‹#›</a:t>
            </a:fld>
            <a:endParaRPr lang="en-US"/>
          </a:p>
        </p:txBody>
      </p:sp>
    </p:spTree>
    <p:extLst>
      <p:ext uri="{BB962C8B-B14F-4D97-AF65-F5344CB8AC3E}">
        <p14:creationId xmlns:p14="http://schemas.microsoft.com/office/powerpoint/2010/main" val="301159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D977DB-85C0-4FEE-BF3A-1CE1AB1AE6EB}"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63979-D159-4A61-B032-6D5B28C41C74}" type="slidenum">
              <a:rPr lang="en-US" smtClean="0"/>
              <a:t>‹#›</a:t>
            </a:fld>
            <a:endParaRPr lang="en-US"/>
          </a:p>
        </p:txBody>
      </p:sp>
    </p:spTree>
    <p:extLst>
      <p:ext uri="{BB962C8B-B14F-4D97-AF65-F5344CB8AC3E}">
        <p14:creationId xmlns:p14="http://schemas.microsoft.com/office/powerpoint/2010/main" val="904860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D977DB-85C0-4FEE-BF3A-1CE1AB1AE6EB}"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63979-D159-4A61-B032-6D5B28C41C74}" type="slidenum">
              <a:rPr lang="en-US" smtClean="0"/>
              <a:t>‹#›</a:t>
            </a:fld>
            <a:endParaRPr lang="en-US"/>
          </a:p>
        </p:txBody>
      </p:sp>
    </p:spTree>
    <p:extLst>
      <p:ext uri="{BB962C8B-B14F-4D97-AF65-F5344CB8AC3E}">
        <p14:creationId xmlns:p14="http://schemas.microsoft.com/office/powerpoint/2010/main" val="3762019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D977DB-85C0-4FEE-BF3A-1CE1AB1AE6EB}" type="datetimeFigureOut">
              <a:rPr lang="en-US" smtClean="0"/>
              <a:t>6/26/2014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363979-D159-4A61-B032-6D5B28C41C74}" type="slidenum">
              <a:rPr lang="en-US" smtClean="0"/>
              <a:t>‹#›</a:t>
            </a:fld>
            <a:endParaRPr lang="en-US"/>
          </a:p>
        </p:txBody>
      </p:sp>
    </p:spTree>
    <p:extLst>
      <p:ext uri="{BB962C8B-B14F-4D97-AF65-F5344CB8AC3E}">
        <p14:creationId xmlns:p14="http://schemas.microsoft.com/office/powerpoint/2010/main" val="723982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D977DB-85C0-4FEE-BF3A-1CE1AB1AE6EB}" type="datetimeFigureOut">
              <a:rPr lang="en-US" smtClean="0"/>
              <a:t>6/26/2014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363979-D159-4A61-B032-6D5B28C41C74}" type="slidenum">
              <a:rPr lang="en-US" smtClean="0"/>
              <a:t>‹#›</a:t>
            </a:fld>
            <a:endParaRPr lang="en-US"/>
          </a:p>
        </p:txBody>
      </p:sp>
    </p:spTree>
    <p:extLst>
      <p:ext uri="{BB962C8B-B14F-4D97-AF65-F5344CB8AC3E}">
        <p14:creationId xmlns:p14="http://schemas.microsoft.com/office/powerpoint/2010/main" val="102413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977DB-85C0-4FEE-BF3A-1CE1AB1AE6EB}" type="datetimeFigureOut">
              <a:rPr lang="en-US" smtClean="0"/>
              <a:t>6/26/2014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363979-D159-4A61-B032-6D5B28C41C74}" type="slidenum">
              <a:rPr lang="en-US" smtClean="0"/>
              <a:t>‹#›</a:t>
            </a:fld>
            <a:endParaRPr lang="en-US"/>
          </a:p>
        </p:txBody>
      </p:sp>
    </p:spTree>
    <p:extLst>
      <p:ext uri="{BB962C8B-B14F-4D97-AF65-F5344CB8AC3E}">
        <p14:creationId xmlns:p14="http://schemas.microsoft.com/office/powerpoint/2010/main" val="3280854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977DB-85C0-4FEE-BF3A-1CE1AB1AE6EB}"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63979-D159-4A61-B032-6D5B28C41C74}" type="slidenum">
              <a:rPr lang="en-US" smtClean="0"/>
              <a:t>‹#›</a:t>
            </a:fld>
            <a:endParaRPr lang="en-US"/>
          </a:p>
        </p:txBody>
      </p:sp>
    </p:spTree>
    <p:extLst>
      <p:ext uri="{BB962C8B-B14F-4D97-AF65-F5344CB8AC3E}">
        <p14:creationId xmlns:p14="http://schemas.microsoft.com/office/powerpoint/2010/main" val="10983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977DB-85C0-4FEE-BF3A-1CE1AB1AE6EB}"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63979-D159-4A61-B032-6D5B28C41C74}" type="slidenum">
              <a:rPr lang="en-US" smtClean="0"/>
              <a:t>‹#›</a:t>
            </a:fld>
            <a:endParaRPr lang="en-US"/>
          </a:p>
        </p:txBody>
      </p:sp>
    </p:spTree>
    <p:extLst>
      <p:ext uri="{BB962C8B-B14F-4D97-AF65-F5344CB8AC3E}">
        <p14:creationId xmlns:p14="http://schemas.microsoft.com/office/powerpoint/2010/main" val="3821924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977DB-85C0-4FEE-BF3A-1CE1AB1AE6EB}" type="datetimeFigureOut">
              <a:rPr lang="en-US" smtClean="0"/>
              <a:t>6/26/2014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63979-D159-4A61-B032-6D5B28C41C74}" type="slidenum">
              <a:rPr lang="en-US" smtClean="0"/>
              <a:t>‹#›</a:t>
            </a:fld>
            <a:endParaRPr lang="en-US"/>
          </a:p>
        </p:txBody>
      </p:sp>
    </p:spTree>
    <p:extLst>
      <p:ext uri="{BB962C8B-B14F-4D97-AF65-F5344CB8AC3E}">
        <p14:creationId xmlns:p14="http://schemas.microsoft.com/office/powerpoint/2010/main" val="133969886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Lessons</a:t>
            </a:r>
            <a:endParaRPr lang="en-US" dirty="0"/>
          </a:p>
        </p:txBody>
      </p:sp>
      <p:sp>
        <p:nvSpPr>
          <p:cNvPr id="3" name="Subtitle 2"/>
          <p:cNvSpPr>
            <a:spLocks noGrp="1"/>
          </p:cNvSpPr>
          <p:nvPr>
            <p:ph type="subTitle" idx="1"/>
          </p:nvPr>
        </p:nvSpPr>
        <p:spPr/>
        <p:txBody>
          <a:bodyPr>
            <a:normAutofit/>
          </a:bodyPr>
          <a:lstStyle/>
          <a:p>
            <a:r>
              <a:rPr lang="en-US" dirty="0" smtClean="0"/>
              <a:t>Junior/ Senior Elective</a:t>
            </a:r>
          </a:p>
          <a:p>
            <a:r>
              <a:rPr lang="en-US" dirty="0" smtClean="0"/>
              <a:t>2014-2015</a:t>
            </a:r>
            <a:endParaRPr lang="en-US" dirty="0"/>
          </a:p>
        </p:txBody>
      </p:sp>
    </p:spTree>
    <p:extLst>
      <p:ext uri="{BB962C8B-B14F-4D97-AF65-F5344CB8AC3E}">
        <p14:creationId xmlns:p14="http://schemas.microsoft.com/office/powerpoint/2010/main" val="1400071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4.6 Combing Sentences: Inserting Single-Word Modifiers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One short sentence after another can be very boring.  Combine short, choppy sentences by inserting the key word or words in one sentence into another sentence.</a:t>
            </a:r>
          </a:p>
          <a:p>
            <a:pPr marL="0" indent="0">
              <a:buNone/>
            </a:pPr>
            <a:endParaRPr lang="en-US" sz="1300" dirty="0" smtClean="0"/>
          </a:p>
          <a:p>
            <a:r>
              <a:rPr lang="en-US" dirty="0" smtClean="0"/>
              <a:t>You can change the form of a word or the order of the modifiers to help you combine sentences. </a:t>
            </a:r>
          </a:p>
          <a:p>
            <a:pPr marL="0" indent="0">
              <a:buNone/>
            </a:pPr>
            <a:endParaRPr lang="en-US" sz="1400" dirty="0" smtClean="0"/>
          </a:p>
          <a:p>
            <a:r>
              <a:rPr lang="en-US" u="sng" dirty="0" smtClean="0"/>
              <a:t>Steps for Combining Sentences</a:t>
            </a:r>
          </a:p>
          <a:p>
            <a:pPr marL="971550" lvl="1" indent="-514350">
              <a:buFont typeface="+mj-lt"/>
              <a:buAutoNum type="arabicPeriod"/>
            </a:pPr>
            <a:r>
              <a:rPr lang="en-US" dirty="0" smtClean="0"/>
              <a:t>Identify the sentence that gives the central information.</a:t>
            </a:r>
          </a:p>
          <a:p>
            <a:pPr marL="971550" lvl="1" indent="-514350">
              <a:buFont typeface="+mj-lt"/>
              <a:buAutoNum type="arabicPeriod"/>
            </a:pPr>
            <a:r>
              <a:rPr lang="en-US" dirty="0" smtClean="0"/>
              <a:t>In other sentences, find key words and phrases that you can insert into the sentence you identified in Step 1.</a:t>
            </a:r>
          </a:p>
          <a:p>
            <a:pPr marL="971550" lvl="1" indent="-514350">
              <a:buFont typeface="+mj-lt"/>
              <a:buAutoNum type="arabicPeriod"/>
            </a:pPr>
            <a:r>
              <a:rPr lang="en-US" dirty="0" smtClean="0"/>
              <a:t>Change key words as needed to create a smoothly flowing sentence.  </a:t>
            </a:r>
          </a:p>
          <a:p>
            <a:pPr marL="971550" lvl="1" indent="-514350">
              <a:buFont typeface="+mj-lt"/>
              <a:buAutoNum type="arabicPeriod"/>
            </a:pPr>
            <a:r>
              <a:rPr lang="en-US" dirty="0" smtClean="0"/>
              <a:t>Read the combined sentence to see if it sounds natural.</a:t>
            </a:r>
          </a:p>
          <a:p>
            <a:pPr marL="57150" indent="0">
              <a:buNone/>
            </a:pPr>
            <a:endParaRPr lang="en-US" dirty="0"/>
          </a:p>
        </p:txBody>
      </p:sp>
    </p:spTree>
    <p:extLst>
      <p:ext uri="{BB962C8B-B14F-4D97-AF65-F5344CB8AC3E}">
        <p14:creationId xmlns:p14="http://schemas.microsoft.com/office/powerpoint/2010/main" val="3833940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Lesson 4.6 Examples</a:t>
            </a:r>
            <a:endParaRPr lang="en-US" dirty="0">
              <a:solidFill>
                <a:srgbClr val="FF0000"/>
              </a:solidFill>
            </a:endParaRPr>
          </a:p>
        </p:txBody>
      </p:sp>
      <p:sp>
        <p:nvSpPr>
          <p:cNvPr id="3" name="Content Placeholder 2"/>
          <p:cNvSpPr>
            <a:spLocks noGrp="1"/>
          </p:cNvSpPr>
          <p:nvPr>
            <p:ph idx="1"/>
          </p:nvPr>
        </p:nvSpPr>
        <p:spPr/>
        <p:txBody>
          <a:bodyPr/>
          <a:lstStyle/>
          <a:p>
            <a:pPr marL="1597025" indent="-1597025">
              <a:buNone/>
            </a:pPr>
            <a:r>
              <a:rPr lang="en-US" dirty="0" smtClean="0">
                <a:solidFill>
                  <a:srgbClr val="FF0000"/>
                </a:solidFill>
              </a:rPr>
              <a:t>Original:  Yellowstone Park has geysers and hot springs.  The geysers erupt regularly.  The hot springs bubble and boil.</a:t>
            </a:r>
          </a:p>
          <a:p>
            <a:pPr marL="1597025" indent="-1597025">
              <a:buNone/>
            </a:pPr>
            <a:endParaRPr lang="en-US" dirty="0">
              <a:solidFill>
                <a:srgbClr val="FF0000"/>
              </a:solidFill>
            </a:endParaRPr>
          </a:p>
          <a:p>
            <a:pPr marL="2001838" indent="-2001838">
              <a:buNone/>
            </a:pPr>
            <a:r>
              <a:rPr lang="en-US" dirty="0" smtClean="0">
                <a:solidFill>
                  <a:srgbClr val="FF0000"/>
                </a:solidFill>
              </a:rPr>
              <a:t>Combined:  Yellowstone Park has regularly erupting geysers and bubbling, boiling hot springs.</a:t>
            </a:r>
            <a:endParaRPr lang="en-US" dirty="0">
              <a:solidFill>
                <a:srgbClr val="FF0000"/>
              </a:solidFill>
            </a:endParaRPr>
          </a:p>
        </p:txBody>
      </p:sp>
    </p:spTree>
    <p:extLst>
      <p:ext uri="{BB962C8B-B14F-4D97-AF65-F5344CB8AC3E}">
        <p14:creationId xmlns:p14="http://schemas.microsoft.com/office/powerpoint/2010/main" val="1913515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4.7 Prepositions</a:t>
            </a:r>
            <a:endParaRPr lang="en-US" dirty="0"/>
          </a:p>
        </p:txBody>
      </p:sp>
      <p:sp>
        <p:nvSpPr>
          <p:cNvPr id="3" name="Content Placeholder 2"/>
          <p:cNvSpPr>
            <a:spLocks noGrp="1"/>
          </p:cNvSpPr>
          <p:nvPr>
            <p:ph idx="1"/>
          </p:nvPr>
        </p:nvSpPr>
        <p:spPr/>
        <p:txBody>
          <a:bodyPr/>
          <a:lstStyle/>
          <a:p>
            <a:r>
              <a:rPr lang="en-US" sz="2800" dirty="0" smtClean="0"/>
              <a:t>Prepositions connect another word in a sentence to a noun or pronoun to form a prepositional phrase.  </a:t>
            </a:r>
          </a:p>
          <a:p>
            <a:endParaRPr lang="en-US" sz="800" dirty="0" smtClean="0"/>
          </a:p>
          <a:p>
            <a:r>
              <a:rPr lang="en-US" sz="2800" dirty="0" smtClean="0"/>
              <a:t>If a word is an adverb and a preposition, look for a prepositional phrase to make the distinction.</a:t>
            </a:r>
          </a:p>
          <a:p>
            <a:pPr marL="0" indent="0">
              <a:buNone/>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23907898"/>
              </p:ext>
            </p:extLst>
          </p:nvPr>
        </p:nvGraphicFramePr>
        <p:xfrm>
          <a:off x="685800" y="3962400"/>
          <a:ext cx="7315200" cy="2286000"/>
        </p:xfrm>
        <a:graphic>
          <a:graphicData uri="http://schemas.openxmlformats.org/drawingml/2006/table">
            <a:tbl>
              <a:tblPr firstRow="1" bandRow="1">
                <a:tableStyleId>{073A0DAA-6AF3-43AB-8588-CEC1D06C72B9}</a:tableStyleId>
              </a:tblPr>
              <a:tblGrid>
                <a:gridCol w="4800600"/>
                <a:gridCol w="2514600"/>
              </a:tblGrid>
              <a:tr h="218440">
                <a:tc>
                  <a:txBody>
                    <a:bodyPr/>
                    <a:lstStyle/>
                    <a:p>
                      <a:r>
                        <a:rPr lang="en-US" dirty="0" smtClean="0"/>
                        <a:t>Commonly Used Prepositions</a:t>
                      </a:r>
                      <a:endParaRPr lang="en-US" dirty="0"/>
                    </a:p>
                  </a:txBody>
                  <a:tcPr/>
                </a:tc>
                <a:tc>
                  <a:txBody>
                    <a:bodyPr/>
                    <a:lstStyle/>
                    <a:p>
                      <a:r>
                        <a:rPr lang="en-US" dirty="0" smtClean="0"/>
                        <a:t>Compound Prepositions</a:t>
                      </a:r>
                      <a:endParaRPr lang="en-US" dirty="0"/>
                    </a:p>
                  </a:txBody>
                  <a:tcPr/>
                </a:tc>
              </a:tr>
              <a:tr h="370840">
                <a:tc>
                  <a:txBody>
                    <a:bodyPr/>
                    <a:lstStyle/>
                    <a:p>
                      <a:r>
                        <a:rPr lang="en-US" sz="2400" dirty="0" smtClean="0"/>
                        <a:t>about, as, below, during, from, near, on, since, until, with, outside, inside, through, at, above, by, into, of,</a:t>
                      </a:r>
                      <a:r>
                        <a:rPr lang="en-US" sz="2400" baseline="0" dirty="0" smtClean="0"/>
                        <a:t> our, to , up, along, before, over, under, like, off, across, against, around</a:t>
                      </a:r>
                      <a:r>
                        <a:rPr lang="en-US" sz="2400" dirty="0" smtClean="0"/>
                        <a:t> </a:t>
                      </a:r>
                      <a:endParaRPr lang="en-US" dirty="0"/>
                    </a:p>
                  </a:txBody>
                  <a:tcPr/>
                </a:tc>
                <a:tc>
                  <a:txBody>
                    <a:bodyPr/>
                    <a:lstStyle/>
                    <a:p>
                      <a:r>
                        <a:rPr lang="en-US" dirty="0" smtClean="0"/>
                        <a:t>according</a:t>
                      </a:r>
                      <a:r>
                        <a:rPr lang="en-US" baseline="0" dirty="0" smtClean="0"/>
                        <a:t>  to, due to,    in addition to, in spite of, apart from</a:t>
                      </a:r>
                      <a:endParaRPr lang="en-US" dirty="0"/>
                    </a:p>
                  </a:txBody>
                  <a:tcPr/>
                </a:tc>
              </a:tr>
            </a:tbl>
          </a:graphicData>
        </a:graphic>
      </p:graphicFrame>
    </p:spTree>
    <p:extLst>
      <p:ext uri="{BB962C8B-B14F-4D97-AF65-F5344CB8AC3E}">
        <p14:creationId xmlns:p14="http://schemas.microsoft.com/office/powerpoint/2010/main" val="2204115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Lesson 4.8 Conjunctions and Interjections</a:t>
            </a:r>
            <a:endParaRPr lang="en-US" sz="3600" dirty="0"/>
          </a:p>
        </p:txBody>
      </p:sp>
      <p:sp>
        <p:nvSpPr>
          <p:cNvPr id="3" name="Content Placeholder 2"/>
          <p:cNvSpPr>
            <a:spLocks noGrp="1"/>
          </p:cNvSpPr>
          <p:nvPr>
            <p:ph idx="1"/>
          </p:nvPr>
        </p:nvSpPr>
        <p:spPr/>
        <p:txBody>
          <a:bodyPr>
            <a:normAutofit fontScale="92500" lnSpcReduction="20000"/>
          </a:bodyPr>
          <a:lstStyle/>
          <a:p>
            <a:r>
              <a:rPr lang="en-US" b="1" dirty="0" smtClean="0"/>
              <a:t>Conjunctions</a:t>
            </a:r>
            <a:r>
              <a:rPr lang="en-US" dirty="0" smtClean="0"/>
              <a:t> join words or groups of words.</a:t>
            </a:r>
          </a:p>
          <a:p>
            <a:r>
              <a:rPr lang="en-US" b="1" dirty="0" smtClean="0"/>
              <a:t>Coordinating conjunctions</a:t>
            </a:r>
            <a:r>
              <a:rPr lang="en-US" dirty="0" smtClean="0"/>
              <a:t> join words or groups of words that are equal in importance.</a:t>
            </a:r>
          </a:p>
          <a:p>
            <a:r>
              <a:rPr lang="en-US" b="1" dirty="0" smtClean="0"/>
              <a:t>Correlative conjunctions</a:t>
            </a:r>
            <a:r>
              <a:rPr lang="en-US" dirty="0" smtClean="0"/>
              <a:t> are always used in pairs. </a:t>
            </a:r>
          </a:p>
          <a:p>
            <a:pPr lvl="1"/>
            <a:r>
              <a:rPr lang="en-US" dirty="0" smtClean="0"/>
              <a:t>The words or phrases joined by a pair of correlative conjunctions should be parallel.</a:t>
            </a:r>
          </a:p>
          <a:p>
            <a:r>
              <a:rPr lang="en-US" b="1" dirty="0" smtClean="0"/>
              <a:t>Subordinating conjunctions </a:t>
            </a:r>
            <a:r>
              <a:rPr lang="en-US" dirty="0" smtClean="0"/>
              <a:t>connect adverb clauses to main clauses.</a:t>
            </a:r>
          </a:p>
          <a:p>
            <a:r>
              <a:rPr lang="en-US" b="1" dirty="0" smtClean="0"/>
              <a:t>Interjections</a:t>
            </a:r>
            <a:r>
              <a:rPr lang="en-US" dirty="0" smtClean="0"/>
              <a:t> express mild or strong emotion. Set them off with a comma or an exclamation point.</a:t>
            </a:r>
            <a:endParaRPr lang="en-US" b="1" dirty="0" smtClean="0"/>
          </a:p>
          <a:p>
            <a:pPr lvl="1"/>
            <a:endParaRPr lang="en-US" b="1" dirty="0"/>
          </a:p>
        </p:txBody>
      </p:sp>
    </p:spTree>
    <p:extLst>
      <p:ext uri="{BB962C8B-B14F-4D97-AF65-F5344CB8AC3E}">
        <p14:creationId xmlns:p14="http://schemas.microsoft.com/office/powerpoint/2010/main" val="1964546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Lesson 4.8 Conjunctions and Interjections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9170749"/>
              </p:ext>
            </p:extLst>
          </p:nvPr>
        </p:nvGraphicFramePr>
        <p:xfrm>
          <a:off x="457200" y="1600200"/>
          <a:ext cx="8229600" cy="2382520"/>
        </p:xfrm>
        <a:graphic>
          <a:graphicData uri="http://schemas.openxmlformats.org/drawingml/2006/table">
            <a:tbl>
              <a:tblPr firstRow="1" bandRow="1">
                <a:tableStyleId>{073A0DAA-6AF3-43AB-8588-CEC1D06C72B9}</a:tableStyleId>
              </a:tblPr>
              <a:tblGrid>
                <a:gridCol w="2743200"/>
                <a:gridCol w="2743200"/>
                <a:gridCol w="2743200"/>
              </a:tblGrid>
              <a:tr h="370840">
                <a:tc>
                  <a:txBody>
                    <a:bodyPr/>
                    <a:lstStyle/>
                    <a:p>
                      <a:r>
                        <a:rPr lang="en-US" dirty="0" smtClean="0"/>
                        <a:t>Coordination</a:t>
                      </a:r>
                      <a:r>
                        <a:rPr lang="en-US" baseline="0" dirty="0" smtClean="0"/>
                        <a:t> Conjunctions</a:t>
                      </a:r>
                      <a:endParaRPr lang="en-US" dirty="0"/>
                    </a:p>
                  </a:txBody>
                  <a:tcPr/>
                </a:tc>
                <a:tc>
                  <a:txBody>
                    <a:bodyPr/>
                    <a:lstStyle/>
                    <a:p>
                      <a:r>
                        <a:rPr lang="en-US" dirty="0" smtClean="0"/>
                        <a:t>Correlative Conjunctions</a:t>
                      </a:r>
                      <a:endParaRPr lang="en-US" dirty="0"/>
                    </a:p>
                  </a:txBody>
                  <a:tcPr/>
                </a:tc>
                <a:tc>
                  <a:txBody>
                    <a:bodyPr/>
                    <a:lstStyle/>
                    <a:p>
                      <a:r>
                        <a:rPr lang="en-US" dirty="0" smtClean="0"/>
                        <a:t>Common</a:t>
                      </a:r>
                      <a:r>
                        <a:rPr lang="en-US" baseline="0" dirty="0" smtClean="0"/>
                        <a:t> Interjections</a:t>
                      </a:r>
                      <a:endParaRPr lang="en-US" dirty="0"/>
                    </a:p>
                  </a:txBody>
                  <a:tcPr/>
                </a:tc>
              </a:tr>
              <a:tr h="370840">
                <a:tc>
                  <a:txBody>
                    <a:bodyPr/>
                    <a:lstStyle/>
                    <a:p>
                      <a:r>
                        <a:rPr lang="en-US" dirty="0" smtClean="0"/>
                        <a:t>For</a:t>
                      </a:r>
                    </a:p>
                    <a:p>
                      <a:r>
                        <a:rPr lang="en-US" dirty="0" smtClean="0"/>
                        <a:t>And</a:t>
                      </a:r>
                    </a:p>
                    <a:p>
                      <a:r>
                        <a:rPr lang="en-US" dirty="0" smtClean="0"/>
                        <a:t>Nor</a:t>
                      </a:r>
                    </a:p>
                    <a:p>
                      <a:r>
                        <a:rPr lang="en-US" dirty="0" smtClean="0"/>
                        <a:t>But</a:t>
                      </a:r>
                    </a:p>
                    <a:p>
                      <a:r>
                        <a:rPr lang="en-US" dirty="0" smtClean="0"/>
                        <a:t>Or</a:t>
                      </a:r>
                    </a:p>
                    <a:p>
                      <a:r>
                        <a:rPr lang="en-US" dirty="0" smtClean="0"/>
                        <a:t>Yet</a:t>
                      </a:r>
                    </a:p>
                    <a:p>
                      <a:r>
                        <a:rPr lang="en-US" dirty="0" smtClean="0"/>
                        <a:t>So </a:t>
                      </a:r>
                    </a:p>
                  </a:txBody>
                  <a:tcPr/>
                </a:tc>
                <a:tc>
                  <a:txBody>
                    <a:bodyPr/>
                    <a:lstStyle/>
                    <a:p>
                      <a:r>
                        <a:rPr lang="en-US" dirty="0" smtClean="0"/>
                        <a:t>both…and</a:t>
                      </a:r>
                    </a:p>
                    <a:p>
                      <a:r>
                        <a:rPr lang="en-US" dirty="0" smtClean="0"/>
                        <a:t>either…or</a:t>
                      </a:r>
                    </a:p>
                    <a:p>
                      <a:r>
                        <a:rPr lang="en-US" dirty="0" smtClean="0"/>
                        <a:t>just as… so (too)</a:t>
                      </a:r>
                    </a:p>
                    <a:p>
                      <a:r>
                        <a:rPr lang="en-US" dirty="0" smtClean="0"/>
                        <a:t>neither…nor</a:t>
                      </a:r>
                    </a:p>
                    <a:p>
                      <a:r>
                        <a:rPr lang="en-US" dirty="0" smtClean="0"/>
                        <a:t>not</a:t>
                      </a:r>
                      <a:r>
                        <a:rPr lang="en-US" baseline="0" dirty="0" smtClean="0"/>
                        <a:t> only…but also</a:t>
                      </a:r>
                    </a:p>
                    <a:p>
                      <a:r>
                        <a:rPr lang="en-US" baseline="0" dirty="0" smtClean="0"/>
                        <a:t>whether…or</a:t>
                      </a:r>
                      <a:endParaRPr lang="en-US" dirty="0" smtClean="0"/>
                    </a:p>
                    <a:p>
                      <a:endParaRPr lang="en-US" dirty="0" smtClean="0"/>
                    </a:p>
                  </a:txBody>
                  <a:tcPr/>
                </a:tc>
                <a:tc>
                  <a:txBody>
                    <a:bodyPr/>
                    <a:lstStyle/>
                    <a:p>
                      <a:r>
                        <a:rPr lang="en-US" dirty="0" smtClean="0"/>
                        <a:t>Ah, aha, alas, bravo,</a:t>
                      </a:r>
                      <a:r>
                        <a:rPr lang="en-US" baseline="0" dirty="0" smtClean="0"/>
                        <a:t>,, hey, oh no, oops, ouch, ugh, well, wow</a:t>
                      </a:r>
                      <a:endParaRPr lang="en-US" dirty="0"/>
                    </a:p>
                  </a:txBody>
                  <a:tcPr/>
                </a:tc>
              </a:tr>
            </a:tbl>
          </a:graphicData>
        </a:graphic>
      </p:graphicFrame>
    </p:spTree>
    <p:extLst>
      <p:ext uri="{BB962C8B-B14F-4D97-AF65-F5344CB8AC3E}">
        <p14:creationId xmlns:p14="http://schemas.microsoft.com/office/powerpoint/2010/main" val="410369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Lesson 4.9 Determining a Word’s Part of Speech</a:t>
            </a:r>
            <a:endParaRPr lang="en-US" sz="3200" dirty="0"/>
          </a:p>
        </p:txBody>
      </p:sp>
      <p:sp>
        <p:nvSpPr>
          <p:cNvPr id="3" name="Content Placeholder 2"/>
          <p:cNvSpPr>
            <a:spLocks noGrp="1"/>
          </p:cNvSpPr>
          <p:nvPr>
            <p:ph idx="1"/>
          </p:nvPr>
        </p:nvSpPr>
        <p:spPr/>
        <p:txBody>
          <a:bodyPr/>
          <a:lstStyle/>
          <a:p>
            <a:r>
              <a:rPr lang="en-US" dirty="0" smtClean="0"/>
              <a:t>Many words can function as more than one part of speech.</a:t>
            </a:r>
          </a:p>
          <a:p>
            <a:r>
              <a:rPr lang="en-US" dirty="0" smtClean="0"/>
              <a:t>How a word is used in a sentence determines its part of speech.</a:t>
            </a:r>
            <a:endParaRPr lang="en-US" dirty="0"/>
          </a:p>
        </p:txBody>
      </p:sp>
    </p:spTree>
    <p:extLst>
      <p:ext uri="{BB962C8B-B14F-4D97-AF65-F5344CB8AC3E}">
        <p14:creationId xmlns:p14="http://schemas.microsoft.com/office/powerpoint/2010/main" val="3313339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Parts of a sentence</a:t>
            </a:r>
            <a:endParaRPr lang="en-US" dirty="0"/>
          </a:p>
        </p:txBody>
      </p:sp>
      <p:sp>
        <p:nvSpPr>
          <p:cNvPr id="5" name="Text Placeholder 4"/>
          <p:cNvSpPr>
            <a:spLocks noGrp="1"/>
          </p:cNvSpPr>
          <p:nvPr>
            <p:ph type="body" idx="1"/>
          </p:nvPr>
        </p:nvSpPr>
        <p:spPr/>
        <p:txBody>
          <a:bodyPr>
            <a:normAutofit/>
          </a:bodyPr>
          <a:lstStyle/>
          <a:p>
            <a:r>
              <a:rPr lang="en-US" sz="3600" dirty="0" smtClean="0"/>
              <a:t>Chapter 5</a:t>
            </a:r>
            <a:endParaRPr lang="en-US" sz="3600" dirty="0"/>
          </a:p>
        </p:txBody>
      </p:sp>
    </p:spTree>
    <p:extLst>
      <p:ext uri="{BB962C8B-B14F-4D97-AF65-F5344CB8AC3E}">
        <p14:creationId xmlns:p14="http://schemas.microsoft.com/office/powerpoint/2010/main" val="1857890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Lesson 5.1 Using Complete Sentences</a:t>
            </a:r>
            <a:endParaRPr lang="en-US" dirty="0"/>
          </a:p>
        </p:txBody>
      </p:sp>
      <p:sp>
        <p:nvSpPr>
          <p:cNvPr id="5" name="Content Placeholder 4"/>
          <p:cNvSpPr>
            <a:spLocks noGrp="1"/>
          </p:cNvSpPr>
          <p:nvPr>
            <p:ph idx="1"/>
          </p:nvPr>
        </p:nvSpPr>
        <p:spPr/>
        <p:txBody>
          <a:bodyPr>
            <a:normAutofit fontScale="77500" lnSpcReduction="20000"/>
          </a:bodyPr>
          <a:lstStyle/>
          <a:p>
            <a:r>
              <a:rPr lang="en-US" dirty="0"/>
              <a:t>Every sentence starts with a capital letter and finishes with an end mark of punctuation</a:t>
            </a:r>
            <a:r>
              <a:rPr lang="en-US" dirty="0" smtClean="0"/>
              <a:t>.</a:t>
            </a:r>
          </a:p>
          <a:p>
            <a:pPr marL="0" indent="0">
              <a:buNone/>
            </a:pPr>
            <a:endParaRPr lang="en-US" sz="1500" dirty="0"/>
          </a:p>
          <a:p>
            <a:pPr marL="1539875" indent="-1539875">
              <a:buNone/>
            </a:pPr>
            <a:r>
              <a:rPr lang="en-US" u="sng" dirty="0" smtClean="0"/>
              <a:t>sentence</a:t>
            </a:r>
            <a:r>
              <a:rPr lang="en-US" dirty="0" smtClean="0"/>
              <a:t>— a grammatically complete group of words that expresses a thought.</a:t>
            </a:r>
          </a:p>
          <a:p>
            <a:pPr marL="2001838" indent="-2001838">
              <a:buNone/>
            </a:pPr>
            <a:endParaRPr lang="en-US" sz="1100" dirty="0" smtClean="0"/>
          </a:p>
          <a:p>
            <a:pPr marL="0" indent="0">
              <a:buNone/>
            </a:pPr>
            <a:endParaRPr lang="en-US" sz="1300" dirty="0" smtClean="0"/>
          </a:p>
          <a:p>
            <a:pPr marL="2800350" indent="-2800350">
              <a:buNone/>
            </a:pPr>
            <a:r>
              <a:rPr lang="en-US" u="sng" dirty="0" smtClean="0"/>
              <a:t>sentence fragment </a:t>
            </a:r>
            <a:r>
              <a:rPr lang="en-US" dirty="0" smtClean="0"/>
              <a:t>—a group of words that is not grammatically complete.</a:t>
            </a:r>
          </a:p>
          <a:p>
            <a:r>
              <a:rPr lang="en-US" u="sng" dirty="0" smtClean="0"/>
              <a:t>4 Sentence Purposes</a:t>
            </a:r>
            <a:r>
              <a:rPr lang="en-US" dirty="0" smtClean="0"/>
              <a:t>: </a:t>
            </a:r>
          </a:p>
          <a:p>
            <a:pPr marL="971550" lvl="1" indent="-514350">
              <a:buFont typeface="+mj-lt"/>
              <a:buAutoNum type="arabicPeriod"/>
            </a:pPr>
            <a:r>
              <a:rPr lang="en-US" dirty="0" smtClean="0"/>
              <a:t>Make a statement: </a:t>
            </a:r>
            <a:r>
              <a:rPr lang="en-US" b="1" dirty="0" smtClean="0"/>
              <a:t>Declarative</a:t>
            </a:r>
          </a:p>
          <a:p>
            <a:pPr marL="971550" lvl="1" indent="-514350">
              <a:buFont typeface="+mj-lt"/>
              <a:buAutoNum type="arabicPeriod"/>
            </a:pPr>
            <a:r>
              <a:rPr lang="en-US" dirty="0" smtClean="0"/>
              <a:t>Make a command or request: </a:t>
            </a:r>
            <a:r>
              <a:rPr lang="en-US" b="1" dirty="0" smtClean="0"/>
              <a:t>Imperative</a:t>
            </a:r>
          </a:p>
          <a:p>
            <a:pPr marL="971550" lvl="1" indent="-514350">
              <a:buFont typeface="+mj-lt"/>
              <a:buAutoNum type="arabicPeriod"/>
            </a:pPr>
            <a:r>
              <a:rPr lang="en-US" dirty="0" smtClean="0"/>
              <a:t>Ask a question: </a:t>
            </a:r>
            <a:r>
              <a:rPr lang="en-US" b="1" dirty="0" smtClean="0"/>
              <a:t>Interrogative</a:t>
            </a:r>
          </a:p>
          <a:p>
            <a:pPr marL="971550" lvl="1" indent="-514350">
              <a:buFont typeface="+mj-lt"/>
              <a:buAutoNum type="arabicPeriod"/>
            </a:pPr>
            <a:r>
              <a:rPr lang="en-US" dirty="0" smtClean="0"/>
              <a:t>Express strong feeling: </a:t>
            </a:r>
            <a:r>
              <a:rPr lang="en-US" b="1" dirty="0" smtClean="0"/>
              <a:t>Exclamatory</a:t>
            </a:r>
          </a:p>
        </p:txBody>
      </p:sp>
    </p:spTree>
    <p:extLst>
      <p:ext uri="{BB962C8B-B14F-4D97-AF65-F5344CB8AC3E}">
        <p14:creationId xmlns:p14="http://schemas.microsoft.com/office/powerpoint/2010/main" val="964108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Lesson 5.2 Subject and Predicate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Subject</a:t>
            </a:r>
            <a:r>
              <a:rPr lang="en-US" dirty="0" smtClean="0"/>
              <a:t>—the part of a sentence that names the person, place, thing, or idea that the sentence is about</a:t>
            </a:r>
          </a:p>
          <a:p>
            <a:r>
              <a:rPr lang="en-US" b="1" dirty="0" smtClean="0"/>
              <a:t>Predicate</a:t>
            </a:r>
            <a:r>
              <a:rPr lang="en-US" dirty="0" smtClean="0"/>
              <a:t>—the part of the sentence that tells what the subject does, what it is or what happens to it.</a:t>
            </a:r>
          </a:p>
          <a:p>
            <a:r>
              <a:rPr lang="en-US" b="1" dirty="0" smtClean="0"/>
              <a:t>Simple subject</a:t>
            </a:r>
            <a:r>
              <a:rPr lang="en-US" dirty="0" smtClean="0"/>
              <a:t>—the key word or words in the subject</a:t>
            </a:r>
          </a:p>
          <a:p>
            <a:r>
              <a:rPr lang="en-US" b="1" dirty="0" smtClean="0"/>
              <a:t>Simple predicate</a:t>
            </a:r>
            <a:r>
              <a:rPr lang="en-US" dirty="0" smtClean="0"/>
              <a:t>—the verb or verb phrase that tells something about the subject.</a:t>
            </a:r>
          </a:p>
          <a:p>
            <a:pPr lvl="1"/>
            <a:r>
              <a:rPr lang="en-US" i="1" dirty="0" smtClean="0"/>
              <a:t>not </a:t>
            </a:r>
            <a:r>
              <a:rPr lang="en-US" dirty="0" smtClean="0"/>
              <a:t>or </a:t>
            </a:r>
            <a:r>
              <a:rPr lang="en-US" i="1" dirty="0" err="1" smtClean="0"/>
              <a:t>n’t</a:t>
            </a:r>
            <a:r>
              <a:rPr lang="en-US" dirty="0" smtClean="0"/>
              <a:t> in a contraction is never part of a verb phrase</a:t>
            </a:r>
          </a:p>
          <a:p>
            <a:r>
              <a:rPr lang="en-US" dirty="0" smtClean="0"/>
              <a:t>The verb doesn’t always come after the subject.  In a question, the verb often comes first.</a:t>
            </a:r>
            <a:endParaRPr lang="en-US" dirty="0"/>
          </a:p>
        </p:txBody>
      </p:sp>
    </p:spTree>
    <p:extLst>
      <p:ext uri="{BB962C8B-B14F-4D97-AF65-F5344CB8AC3E}">
        <p14:creationId xmlns:p14="http://schemas.microsoft.com/office/powerpoint/2010/main" val="3244578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Lesson 5.3 Correcting Sentence Fragments</a:t>
            </a:r>
            <a:endParaRPr lang="en-US" sz="3600" dirty="0"/>
          </a:p>
        </p:txBody>
      </p:sp>
      <p:sp>
        <p:nvSpPr>
          <p:cNvPr id="3" name="Content Placeholder 2"/>
          <p:cNvSpPr>
            <a:spLocks noGrp="1"/>
          </p:cNvSpPr>
          <p:nvPr>
            <p:ph idx="1"/>
          </p:nvPr>
        </p:nvSpPr>
        <p:spPr/>
        <p:txBody>
          <a:bodyPr/>
          <a:lstStyle/>
          <a:p>
            <a:r>
              <a:rPr lang="en-US" dirty="0" smtClean="0"/>
              <a:t>Strategies for correcting sentence fragments:</a:t>
            </a:r>
          </a:p>
          <a:p>
            <a:pPr marL="971550" lvl="1" indent="-514350">
              <a:buFont typeface="+mj-lt"/>
              <a:buAutoNum type="arabicPeriod"/>
            </a:pPr>
            <a:r>
              <a:rPr lang="en-US" b="1" dirty="0" smtClean="0"/>
              <a:t>Attach it</a:t>
            </a:r>
            <a:r>
              <a:rPr lang="en-US" dirty="0" smtClean="0"/>
              <a:t>. Join the fragment to a complete sentence before or after it.</a:t>
            </a:r>
          </a:p>
          <a:p>
            <a:pPr marL="971550" lvl="1" indent="-514350">
              <a:buFont typeface="+mj-lt"/>
              <a:buAutoNum type="arabicPeriod"/>
            </a:pPr>
            <a:r>
              <a:rPr lang="en-US" b="1" dirty="0" smtClean="0"/>
              <a:t>Add some words</a:t>
            </a:r>
            <a:r>
              <a:rPr lang="en-US" dirty="0" smtClean="0"/>
              <a:t>.  Add the words needed to make the group of words grammatically complete. </a:t>
            </a:r>
          </a:p>
          <a:p>
            <a:pPr marL="971550" lvl="1" indent="-514350">
              <a:buFont typeface="+mj-lt"/>
              <a:buAutoNum type="arabicPeriod"/>
            </a:pPr>
            <a:r>
              <a:rPr lang="en-US" b="1" dirty="0" smtClean="0"/>
              <a:t>Drop some words</a:t>
            </a:r>
            <a:r>
              <a:rPr lang="en-US" dirty="0" smtClean="0"/>
              <a:t>.  Drop the subordinating conjunction that creates a fragment.</a:t>
            </a:r>
          </a:p>
          <a:p>
            <a:pPr marL="1371600" lvl="2" indent="-514350"/>
            <a:r>
              <a:rPr lang="en-US" dirty="0" smtClean="0"/>
              <a:t>Ex. After, as if, because, since, that, when, which</a:t>
            </a:r>
            <a:endParaRPr lang="en-US" dirty="0"/>
          </a:p>
        </p:txBody>
      </p:sp>
    </p:spTree>
    <p:extLst>
      <p:ext uri="{BB962C8B-B14F-4D97-AF65-F5344CB8AC3E}">
        <p14:creationId xmlns:p14="http://schemas.microsoft.com/office/powerpoint/2010/main" val="244370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19600"/>
            <a:ext cx="7772400" cy="1362075"/>
          </a:xfrm>
        </p:spPr>
        <p:txBody>
          <a:bodyPr>
            <a:normAutofit/>
          </a:bodyPr>
          <a:lstStyle/>
          <a:p>
            <a:r>
              <a:rPr lang="en-US" sz="4800" dirty="0" smtClean="0"/>
              <a:t>Parts of speech</a:t>
            </a:r>
            <a:endParaRPr lang="en-US" sz="4800" dirty="0"/>
          </a:p>
        </p:txBody>
      </p:sp>
      <p:sp>
        <p:nvSpPr>
          <p:cNvPr id="4" name="Text Placeholder 3"/>
          <p:cNvSpPr>
            <a:spLocks noGrp="1"/>
          </p:cNvSpPr>
          <p:nvPr>
            <p:ph type="body" idx="1"/>
          </p:nvPr>
        </p:nvSpPr>
        <p:spPr/>
        <p:txBody>
          <a:bodyPr>
            <a:normAutofit/>
          </a:bodyPr>
          <a:lstStyle/>
          <a:p>
            <a:r>
              <a:rPr lang="en-US" sz="3200" dirty="0" smtClean="0"/>
              <a:t>Chapter 4</a:t>
            </a:r>
            <a:endParaRPr lang="en-US" sz="3200" dirty="0"/>
          </a:p>
        </p:txBody>
      </p:sp>
    </p:spTree>
    <p:extLst>
      <p:ext uri="{BB962C8B-B14F-4D97-AF65-F5344CB8AC3E}">
        <p14:creationId xmlns:p14="http://schemas.microsoft.com/office/powerpoint/2010/main" val="3194961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Lesson 5.4 Combining Sentences: Compound Subjects and Compound Verbs</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Compound subjects can solve the problem of repetition, which wastes space and wears out your reader.</a:t>
            </a:r>
          </a:p>
          <a:p>
            <a:r>
              <a:rPr lang="en-US" dirty="0" smtClean="0"/>
              <a:t>A sentence with a compound subject has two or more subjects sharing the same verb.</a:t>
            </a:r>
          </a:p>
          <a:p>
            <a:pPr lvl="1"/>
            <a:r>
              <a:rPr lang="en-US" dirty="0" smtClean="0"/>
              <a:t>Use a conjunction to join the separate subjects.</a:t>
            </a:r>
          </a:p>
          <a:p>
            <a:r>
              <a:rPr lang="en-US" dirty="0" smtClean="0"/>
              <a:t>A sentence with a compound verb has two or more verbs sharing the same subject.</a:t>
            </a:r>
          </a:p>
          <a:p>
            <a:pPr lvl="1"/>
            <a:r>
              <a:rPr lang="en-US" dirty="0" smtClean="0"/>
              <a:t>Use a conjunction to join the separate verbs.</a:t>
            </a:r>
            <a:endParaRPr lang="en-US" dirty="0"/>
          </a:p>
        </p:txBody>
      </p:sp>
    </p:spTree>
    <p:extLst>
      <p:ext uri="{BB962C8B-B14F-4D97-AF65-F5344CB8AC3E}">
        <p14:creationId xmlns:p14="http://schemas.microsoft.com/office/powerpoint/2010/main" val="409194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dirty="0" smtClean="0"/>
              <a:t>Lesson 5.5 Finding the Subject</a:t>
            </a:r>
            <a:endParaRPr lang="en-US" sz="3600" dirty="0"/>
          </a:p>
        </p:txBody>
      </p:sp>
      <p:sp>
        <p:nvSpPr>
          <p:cNvPr id="3" name="Content Placeholder 2"/>
          <p:cNvSpPr>
            <a:spLocks noGrp="1"/>
          </p:cNvSpPr>
          <p:nvPr>
            <p:ph idx="1"/>
          </p:nvPr>
        </p:nvSpPr>
        <p:spPr>
          <a:xfrm>
            <a:off x="457200" y="838200"/>
            <a:ext cx="8229600" cy="5791200"/>
          </a:xfrm>
        </p:spPr>
        <p:txBody>
          <a:bodyPr>
            <a:noAutofit/>
          </a:bodyPr>
          <a:lstStyle/>
          <a:p>
            <a:pPr marL="0" indent="0">
              <a:buNone/>
            </a:pPr>
            <a:r>
              <a:rPr lang="en-US" sz="2400" dirty="0" smtClean="0"/>
              <a:t>Sometimes, less common sentence constructions or word order see to bury or camouflage the subject.</a:t>
            </a:r>
          </a:p>
          <a:p>
            <a:pPr marL="0" indent="0">
              <a:buNone/>
            </a:pPr>
            <a:r>
              <a:rPr lang="en-US" sz="2400" dirty="0" smtClean="0"/>
              <a:t>Finding the subject:</a:t>
            </a:r>
          </a:p>
          <a:p>
            <a:pPr marL="514350" indent="-514350">
              <a:buFont typeface="+mj-lt"/>
              <a:buAutoNum type="arabicPeriod"/>
            </a:pPr>
            <a:r>
              <a:rPr lang="en-US" sz="2400" dirty="0" smtClean="0"/>
              <a:t>Find the verb or verb phrase.</a:t>
            </a:r>
          </a:p>
          <a:p>
            <a:pPr marL="514350" indent="-514350">
              <a:buFont typeface="+mj-lt"/>
              <a:buAutoNum type="arabicPeriod"/>
            </a:pPr>
            <a:r>
              <a:rPr lang="en-US" sz="2400" dirty="0" smtClean="0"/>
              <a:t>Ask </a:t>
            </a:r>
            <a:r>
              <a:rPr lang="en-US" sz="2400" i="1" dirty="0" smtClean="0"/>
              <a:t>Who </a:t>
            </a:r>
            <a:r>
              <a:rPr lang="en-US" sz="2400" dirty="0" smtClean="0"/>
              <a:t>or </a:t>
            </a:r>
            <a:r>
              <a:rPr lang="en-US" sz="2400" i="1" dirty="0" smtClean="0"/>
              <a:t>What</a:t>
            </a:r>
            <a:r>
              <a:rPr lang="en-US" sz="2400" dirty="0" smtClean="0"/>
              <a:t> before the verb.</a:t>
            </a:r>
          </a:p>
          <a:p>
            <a:pPr marL="914400" lvl="1" indent="-514350"/>
            <a:r>
              <a:rPr lang="en-US" sz="2400" dirty="0" smtClean="0"/>
              <a:t>The girl in the red shirt won the match.</a:t>
            </a:r>
          </a:p>
          <a:p>
            <a:pPr marL="914400" lvl="1" indent="-514350"/>
            <a:r>
              <a:rPr lang="en-US" sz="2400" dirty="0" smtClean="0"/>
              <a:t>Verb=won;  Who won? =girl</a:t>
            </a:r>
          </a:p>
          <a:p>
            <a:r>
              <a:rPr lang="en-US" sz="2000" b="1" dirty="0" smtClean="0"/>
              <a:t>Inverted sentences</a:t>
            </a:r>
            <a:r>
              <a:rPr lang="en-US" sz="2000" dirty="0" smtClean="0"/>
              <a:t>– the verb comes before the subject.</a:t>
            </a:r>
          </a:p>
          <a:p>
            <a:r>
              <a:rPr lang="en-US" sz="2000" i="1" dirty="0" smtClean="0"/>
              <a:t>There </a:t>
            </a:r>
            <a:r>
              <a:rPr lang="en-US" sz="2000" dirty="0" smtClean="0"/>
              <a:t>and </a:t>
            </a:r>
            <a:r>
              <a:rPr lang="en-US" sz="2000" i="1" dirty="0" smtClean="0"/>
              <a:t>here </a:t>
            </a:r>
            <a:r>
              <a:rPr lang="en-US" sz="2000" dirty="0" smtClean="0"/>
              <a:t>are never subjects.</a:t>
            </a:r>
            <a:endParaRPr lang="en-US" sz="2000" i="1" dirty="0" smtClean="0"/>
          </a:p>
          <a:p>
            <a:r>
              <a:rPr lang="en-US" sz="2000" dirty="0" smtClean="0"/>
              <a:t>The subject is never part of a prepositional phrase. </a:t>
            </a:r>
          </a:p>
          <a:p>
            <a:r>
              <a:rPr lang="en-US" sz="2000" dirty="0" smtClean="0"/>
              <a:t>In an </a:t>
            </a:r>
            <a:r>
              <a:rPr lang="en-US" sz="2000" b="1" dirty="0" smtClean="0"/>
              <a:t>imperative sentence</a:t>
            </a:r>
            <a:r>
              <a:rPr lang="en-US" sz="2000" dirty="0" smtClean="0"/>
              <a:t>, the subject is always </a:t>
            </a:r>
            <a:r>
              <a:rPr lang="en-US" sz="2000" i="1" dirty="0" smtClean="0"/>
              <a:t>you.</a:t>
            </a:r>
          </a:p>
          <a:p>
            <a:pPr lvl="1"/>
            <a:r>
              <a:rPr lang="en-US" sz="1600" dirty="0" smtClean="0"/>
              <a:t>The word </a:t>
            </a:r>
            <a:r>
              <a:rPr lang="en-US" sz="1600" i="1" dirty="0" smtClean="0"/>
              <a:t>you</a:t>
            </a:r>
            <a:r>
              <a:rPr lang="en-US" sz="1600" dirty="0" smtClean="0"/>
              <a:t> is called the </a:t>
            </a:r>
            <a:r>
              <a:rPr lang="en-US" sz="1600" i="1" dirty="0" smtClean="0"/>
              <a:t>understood subject.</a:t>
            </a:r>
            <a:endParaRPr lang="en-US" sz="1600" dirty="0" smtClean="0"/>
          </a:p>
          <a:p>
            <a:pPr lvl="1"/>
            <a:r>
              <a:rPr lang="en-US" sz="1600" dirty="0" smtClean="0"/>
              <a:t>Even in direct address—which includes the name of the person being spoken to—the subject is still </a:t>
            </a:r>
            <a:r>
              <a:rPr lang="en-US" sz="1600" i="1" dirty="0" smtClean="0"/>
              <a:t>you.</a:t>
            </a:r>
          </a:p>
          <a:p>
            <a:pPr lvl="2"/>
            <a:r>
              <a:rPr lang="en-US" sz="1400" i="1" dirty="0" smtClean="0">
                <a:solidFill>
                  <a:srgbClr val="FF0000"/>
                </a:solidFill>
              </a:rPr>
              <a:t>Caitlin, [</a:t>
            </a:r>
            <a:r>
              <a:rPr lang="en-US" sz="1400" b="1" i="1" dirty="0" smtClean="0">
                <a:solidFill>
                  <a:srgbClr val="FF0000"/>
                </a:solidFill>
              </a:rPr>
              <a:t>you]</a:t>
            </a:r>
            <a:r>
              <a:rPr lang="en-US" sz="1400" dirty="0" smtClean="0">
                <a:solidFill>
                  <a:srgbClr val="FF0000"/>
                </a:solidFill>
              </a:rPr>
              <a:t> call the doctor and ask for her advice.</a:t>
            </a:r>
            <a:endParaRPr lang="en-US" sz="1400" dirty="0">
              <a:solidFill>
                <a:srgbClr val="FF0000"/>
              </a:solidFill>
            </a:endParaRPr>
          </a:p>
        </p:txBody>
      </p:sp>
    </p:spTree>
    <p:extLst>
      <p:ext uri="{BB962C8B-B14F-4D97-AF65-F5344CB8AC3E}">
        <p14:creationId xmlns:p14="http://schemas.microsoft.com/office/powerpoint/2010/main" val="4097517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dirty="0" smtClean="0"/>
              <a:t>Lesson 5.6 Compound Sentences</a:t>
            </a:r>
            <a:endParaRPr lang="en-US" sz="3600" dirty="0"/>
          </a:p>
        </p:txBody>
      </p:sp>
      <p:sp>
        <p:nvSpPr>
          <p:cNvPr id="3" name="Content Placeholder 2"/>
          <p:cNvSpPr>
            <a:spLocks noGrp="1"/>
          </p:cNvSpPr>
          <p:nvPr>
            <p:ph idx="1"/>
          </p:nvPr>
        </p:nvSpPr>
        <p:spPr>
          <a:xfrm>
            <a:off x="457200" y="990600"/>
            <a:ext cx="8229600" cy="5135563"/>
          </a:xfrm>
        </p:spPr>
        <p:txBody>
          <a:bodyPr>
            <a:normAutofit/>
          </a:bodyPr>
          <a:lstStyle/>
          <a:p>
            <a:r>
              <a:rPr lang="en-US" sz="2400" dirty="0" smtClean="0"/>
              <a:t>A compound sentence combines two or more simple sentences into a single sentence.</a:t>
            </a:r>
          </a:p>
          <a:p>
            <a:endParaRPr lang="en-US" sz="800" dirty="0" smtClean="0"/>
          </a:p>
          <a:p>
            <a:r>
              <a:rPr lang="en-US" sz="2400" dirty="0" smtClean="0"/>
              <a:t>In a compound sentence, each simple sentence has at least one subject and one verb.</a:t>
            </a:r>
          </a:p>
          <a:p>
            <a:endParaRPr lang="en-US" sz="800" dirty="0" smtClean="0"/>
          </a:p>
          <a:p>
            <a:r>
              <a:rPr lang="en-US" sz="2400" u="sng" dirty="0" smtClean="0"/>
              <a:t>Strategies to make compound sentences</a:t>
            </a:r>
            <a:r>
              <a:rPr lang="en-US" sz="2400" dirty="0" smtClean="0"/>
              <a:t>:</a:t>
            </a:r>
          </a:p>
          <a:p>
            <a:pPr marL="971550" lvl="1" indent="-514350">
              <a:buFont typeface="+mj-lt"/>
              <a:buAutoNum type="arabicPeriod"/>
            </a:pPr>
            <a:r>
              <a:rPr lang="en-US" sz="2000" dirty="0" smtClean="0"/>
              <a:t>Use a comma and a conjunction </a:t>
            </a:r>
          </a:p>
          <a:p>
            <a:pPr marL="971550" lvl="1" indent="-514350">
              <a:buFont typeface="+mj-lt"/>
              <a:buAutoNum type="arabicPeriod"/>
            </a:pPr>
            <a:r>
              <a:rPr lang="en-US" sz="2000" dirty="0" smtClean="0"/>
              <a:t>Use a semicolon </a:t>
            </a:r>
          </a:p>
          <a:p>
            <a:pPr marL="971550" lvl="1" indent="-514350">
              <a:buFont typeface="+mj-lt"/>
              <a:buAutoNum type="arabicPeriod"/>
            </a:pPr>
            <a:r>
              <a:rPr lang="en-US" sz="2000" dirty="0" smtClean="0"/>
              <a:t>Use a semicolon followed by a conjunctive adverb</a:t>
            </a:r>
          </a:p>
          <a:p>
            <a:pPr marL="57150" indent="0">
              <a:buNone/>
            </a:pPr>
            <a:endParaRPr lang="en-US" sz="200" dirty="0" smtClean="0"/>
          </a:p>
          <a:p>
            <a:pPr marL="57150" indent="0">
              <a:buNone/>
            </a:pPr>
            <a:r>
              <a:rPr lang="en-US" sz="2400" dirty="0" smtClean="0"/>
              <a:t>List of Conjunctive Adverbs</a:t>
            </a:r>
            <a:r>
              <a:rPr lang="en-US" sz="2800" dirty="0" smtClean="0"/>
              <a:t>:</a:t>
            </a:r>
          </a:p>
          <a:p>
            <a:pPr marL="57150" indent="0">
              <a:buNone/>
            </a:pPr>
            <a:r>
              <a:rPr lang="en-US" sz="2000" dirty="0" smtClean="0"/>
              <a:t>accordingly, also, besides, consequently, finally, furthermore, however, indeed, instead, meanwhile, moreover, nevertheless, otherwise, similarly, still, therefore, thus</a:t>
            </a:r>
          </a:p>
        </p:txBody>
      </p:sp>
    </p:spTree>
    <p:extLst>
      <p:ext uri="{BB962C8B-B14F-4D97-AF65-F5344CB8AC3E}">
        <p14:creationId xmlns:p14="http://schemas.microsoft.com/office/powerpoint/2010/main" val="1640095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5.7 Run-on Sentences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A run-on sentence is made up of two or more sentences that are incorrectly run together as a single sentence.</a:t>
            </a:r>
          </a:p>
          <a:p>
            <a:r>
              <a:rPr lang="en-US" u="sng" dirty="0" smtClean="0"/>
              <a:t>Strategies to Correct Run-ons</a:t>
            </a:r>
            <a:r>
              <a:rPr lang="en-US" dirty="0" smtClean="0"/>
              <a:t>:</a:t>
            </a:r>
          </a:p>
          <a:p>
            <a:pPr marL="914400" lvl="1" indent="-514350">
              <a:buFont typeface="+mj-lt"/>
              <a:buAutoNum type="arabicPeriod"/>
            </a:pPr>
            <a:r>
              <a:rPr lang="en-US" dirty="0" smtClean="0"/>
              <a:t>Separate them with end punctuation and a capital letter.</a:t>
            </a:r>
          </a:p>
          <a:p>
            <a:pPr marL="914400" lvl="1" indent="-514350">
              <a:buFont typeface="+mj-lt"/>
              <a:buAutoNum type="arabicPeriod"/>
            </a:pPr>
            <a:r>
              <a:rPr lang="en-US" dirty="0" smtClean="0"/>
              <a:t>Use a coordinating conjunction such as </a:t>
            </a:r>
            <a:r>
              <a:rPr lang="en-US" i="1" dirty="0" smtClean="0"/>
              <a:t> and, but, or, nor, yet, so</a:t>
            </a:r>
            <a:r>
              <a:rPr lang="en-US" dirty="0" smtClean="0"/>
              <a:t> preceded by a comma.</a:t>
            </a:r>
          </a:p>
          <a:p>
            <a:pPr marL="914400" lvl="1" indent="-514350">
              <a:buFont typeface="+mj-lt"/>
              <a:buAutoNum type="arabicPeriod"/>
            </a:pPr>
            <a:r>
              <a:rPr lang="en-US" dirty="0" smtClean="0"/>
              <a:t>Try a semicolon to separate the two sentences.</a:t>
            </a:r>
          </a:p>
          <a:p>
            <a:pPr marL="914400" lvl="1" indent="-514350">
              <a:buFont typeface="+mj-lt"/>
              <a:buAutoNum type="arabicPeriod"/>
            </a:pPr>
            <a:r>
              <a:rPr lang="en-US" dirty="0" smtClean="0"/>
              <a:t>Add a semicolon followed by a conjunctive adverb and comma.</a:t>
            </a:r>
          </a:p>
          <a:p>
            <a:pPr marL="914400" lvl="1" indent="-514350">
              <a:buFont typeface="+mj-lt"/>
              <a:buAutoNum type="arabicPeriod"/>
            </a:pPr>
            <a:r>
              <a:rPr lang="en-US" dirty="0" smtClean="0"/>
              <a:t>Create a clause.  Turn one of the sentences into a subordinate clause. </a:t>
            </a:r>
            <a:endParaRPr lang="en-US" dirty="0"/>
          </a:p>
        </p:txBody>
      </p:sp>
    </p:spTree>
    <p:extLst>
      <p:ext uri="{BB962C8B-B14F-4D97-AF65-F5344CB8AC3E}">
        <p14:creationId xmlns:p14="http://schemas.microsoft.com/office/powerpoint/2010/main" val="3571411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5.7 Run-on Sentences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54065586"/>
              </p:ext>
            </p:extLst>
          </p:nvPr>
        </p:nvGraphicFramePr>
        <p:xfrm>
          <a:off x="457200" y="1600200"/>
          <a:ext cx="8229600" cy="216916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smtClean="0"/>
                        <a:t>Time</a:t>
                      </a:r>
                      <a:endParaRPr lang="en-US" dirty="0"/>
                    </a:p>
                  </a:txBody>
                  <a:tcPr/>
                </a:tc>
                <a:tc>
                  <a:txBody>
                    <a:bodyPr/>
                    <a:lstStyle/>
                    <a:p>
                      <a:r>
                        <a:rPr lang="en-US" dirty="0" smtClean="0"/>
                        <a:t>Place</a:t>
                      </a:r>
                      <a:endParaRPr lang="en-US" dirty="0"/>
                    </a:p>
                  </a:txBody>
                  <a:tcPr/>
                </a:tc>
                <a:tc>
                  <a:txBody>
                    <a:bodyPr/>
                    <a:lstStyle/>
                    <a:p>
                      <a:r>
                        <a:rPr lang="en-US" dirty="0" smtClean="0"/>
                        <a:t>Cause</a:t>
                      </a:r>
                      <a:endParaRPr lang="en-US" dirty="0"/>
                    </a:p>
                  </a:txBody>
                  <a:tcPr/>
                </a:tc>
                <a:tc>
                  <a:txBody>
                    <a:bodyPr/>
                    <a:lstStyle/>
                    <a:p>
                      <a:r>
                        <a:rPr lang="en-US" dirty="0" smtClean="0"/>
                        <a:t>Comparison</a:t>
                      </a:r>
                      <a:endParaRPr lang="en-US" dirty="0"/>
                    </a:p>
                  </a:txBody>
                  <a:tcPr/>
                </a:tc>
                <a:tc>
                  <a:txBody>
                    <a:bodyPr/>
                    <a:lstStyle/>
                    <a:p>
                      <a:r>
                        <a:rPr lang="en-US" dirty="0" smtClean="0"/>
                        <a:t>Condition</a:t>
                      </a:r>
                      <a:endParaRPr lang="en-US" dirty="0"/>
                    </a:p>
                  </a:txBody>
                  <a:tcPr/>
                </a:tc>
                <a:tc>
                  <a:txBody>
                    <a:bodyPr/>
                    <a:lstStyle/>
                    <a:p>
                      <a:r>
                        <a:rPr lang="en-US" dirty="0" smtClean="0"/>
                        <a:t>Purpose</a:t>
                      </a:r>
                      <a:endParaRPr lang="en-US" dirty="0"/>
                    </a:p>
                  </a:txBody>
                  <a:tcPr/>
                </a:tc>
              </a:tr>
              <a:tr h="370840">
                <a:tc>
                  <a:txBody>
                    <a:bodyPr/>
                    <a:lstStyle/>
                    <a:p>
                      <a:r>
                        <a:rPr lang="en-US" dirty="0" smtClean="0"/>
                        <a:t>after,</a:t>
                      </a:r>
                    </a:p>
                    <a:p>
                      <a:r>
                        <a:rPr lang="en-US" dirty="0" smtClean="0"/>
                        <a:t>as long as, as soon</a:t>
                      </a:r>
                      <a:r>
                        <a:rPr lang="en-US" baseline="0" dirty="0" smtClean="0"/>
                        <a:t> as, before, since, until, when, while</a:t>
                      </a:r>
                      <a:endParaRPr lang="en-US" dirty="0"/>
                    </a:p>
                  </a:txBody>
                  <a:tcPr/>
                </a:tc>
                <a:tc>
                  <a:txBody>
                    <a:bodyPr/>
                    <a:lstStyle/>
                    <a:p>
                      <a:r>
                        <a:rPr lang="en-US" dirty="0" smtClean="0"/>
                        <a:t>where, wherever</a:t>
                      </a:r>
                    </a:p>
                    <a:p>
                      <a:endParaRPr lang="en-US" dirty="0"/>
                    </a:p>
                  </a:txBody>
                  <a:tcPr/>
                </a:tc>
                <a:tc>
                  <a:txBody>
                    <a:bodyPr/>
                    <a:lstStyle/>
                    <a:p>
                      <a:r>
                        <a:rPr lang="en-US" dirty="0" smtClean="0"/>
                        <a:t>because, since,</a:t>
                      </a:r>
                      <a:endParaRPr lang="en-US" dirty="0"/>
                    </a:p>
                  </a:txBody>
                  <a:tcPr/>
                </a:tc>
                <a:tc>
                  <a:txBody>
                    <a:bodyPr/>
                    <a:lstStyle/>
                    <a:p>
                      <a:r>
                        <a:rPr lang="en-US" dirty="0" smtClean="0"/>
                        <a:t>as, </a:t>
                      </a:r>
                    </a:p>
                    <a:p>
                      <a:r>
                        <a:rPr lang="en-US" dirty="0" smtClean="0"/>
                        <a:t>as much as, than, whereas</a:t>
                      </a:r>
                      <a:endParaRPr lang="en-US" dirty="0"/>
                    </a:p>
                  </a:txBody>
                  <a:tcPr/>
                </a:tc>
                <a:tc>
                  <a:txBody>
                    <a:bodyPr/>
                    <a:lstStyle/>
                    <a:p>
                      <a:r>
                        <a:rPr lang="en-US" sz="1600" dirty="0" smtClean="0"/>
                        <a:t>although, </a:t>
                      </a:r>
                    </a:p>
                    <a:p>
                      <a:r>
                        <a:rPr lang="en-US" sz="1600" dirty="0" smtClean="0"/>
                        <a:t>as</a:t>
                      </a:r>
                      <a:r>
                        <a:rPr lang="en-US" sz="1600" baseline="0" dirty="0" smtClean="0"/>
                        <a:t> long as</a:t>
                      </a:r>
                      <a:r>
                        <a:rPr lang="en-US" sz="1600" baseline="0" smtClean="0"/>
                        <a:t>, </a:t>
                      </a:r>
                    </a:p>
                    <a:p>
                      <a:r>
                        <a:rPr lang="en-US" sz="1600" baseline="0" smtClean="0"/>
                        <a:t>as </a:t>
                      </a:r>
                      <a:r>
                        <a:rPr lang="en-US" sz="1600" baseline="0" dirty="0" smtClean="0"/>
                        <a:t>if, even though, provided that, though unless, while</a:t>
                      </a:r>
                      <a:endParaRPr lang="en-US" sz="1600" dirty="0"/>
                    </a:p>
                  </a:txBody>
                  <a:tcPr/>
                </a:tc>
                <a:tc>
                  <a:txBody>
                    <a:bodyPr/>
                    <a:lstStyle/>
                    <a:p>
                      <a:r>
                        <a:rPr lang="en-US" dirty="0" smtClean="0"/>
                        <a:t>so that,</a:t>
                      </a:r>
                      <a:r>
                        <a:rPr lang="en-US" baseline="0" dirty="0" smtClean="0"/>
                        <a:t> that, </a:t>
                      </a:r>
                    </a:p>
                    <a:p>
                      <a:r>
                        <a:rPr lang="en-US" baseline="0" dirty="0" smtClean="0"/>
                        <a:t>in order that</a:t>
                      </a:r>
                      <a:endParaRPr lang="en-US" dirty="0"/>
                    </a:p>
                  </a:txBody>
                  <a:tcPr/>
                </a:tc>
              </a:tr>
            </a:tbl>
          </a:graphicData>
        </a:graphic>
      </p:graphicFrame>
    </p:spTree>
    <p:extLst>
      <p:ext uri="{BB962C8B-B14F-4D97-AF65-F5344CB8AC3E}">
        <p14:creationId xmlns:p14="http://schemas.microsoft.com/office/powerpoint/2010/main" val="1071616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5.8 Direct and Indirect Objects</a:t>
            </a:r>
            <a:endParaRPr lang="en-US" dirty="0"/>
          </a:p>
        </p:txBody>
      </p:sp>
      <p:sp>
        <p:nvSpPr>
          <p:cNvPr id="3" name="Content Placeholder 2"/>
          <p:cNvSpPr>
            <a:spLocks noGrp="1"/>
          </p:cNvSpPr>
          <p:nvPr>
            <p:ph idx="1"/>
          </p:nvPr>
        </p:nvSpPr>
        <p:spPr>
          <a:xfrm>
            <a:off x="457200" y="1295400"/>
            <a:ext cx="8229600" cy="5181600"/>
          </a:xfrm>
        </p:spPr>
        <p:txBody>
          <a:bodyPr>
            <a:normAutofit fontScale="85000" lnSpcReduction="20000"/>
          </a:bodyPr>
          <a:lstStyle/>
          <a:p>
            <a:r>
              <a:rPr lang="en-US" u="sng" dirty="0" smtClean="0"/>
              <a:t>direct object</a:t>
            </a:r>
            <a:r>
              <a:rPr lang="en-US" dirty="0" smtClean="0"/>
              <a:t>-  </a:t>
            </a:r>
          </a:p>
          <a:p>
            <a:pPr lvl="1"/>
            <a:r>
              <a:rPr lang="en-US" dirty="0" smtClean="0"/>
              <a:t>a noun or pronoun that receives the action of an action verb.  </a:t>
            </a:r>
          </a:p>
          <a:p>
            <a:pPr lvl="1"/>
            <a:r>
              <a:rPr lang="en-US" dirty="0" smtClean="0"/>
              <a:t>Finding Direct Objects:</a:t>
            </a:r>
          </a:p>
          <a:p>
            <a:pPr marL="1371600" lvl="2" indent="-457200">
              <a:buFont typeface="+mj-lt"/>
              <a:buAutoNum type="arabicPeriod"/>
            </a:pPr>
            <a:r>
              <a:rPr lang="en-US" dirty="0" smtClean="0"/>
              <a:t>Find the action verb.</a:t>
            </a:r>
          </a:p>
          <a:p>
            <a:pPr marL="1371600" lvl="2" indent="-457200">
              <a:buFont typeface="+mj-lt"/>
              <a:buAutoNum type="arabicPeriod"/>
            </a:pPr>
            <a:r>
              <a:rPr lang="en-US" dirty="0" smtClean="0"/>
              <a:t>Ask the question </a:t>
            </a:r>
            <a:r>
              <a:rPr lang="en-US" i="1" dirty="0" smtClean="0"/>
              <a:t>whom</a:t>
            </a:r>
            <a:r>
              <a:rPr lang="en-US" dirty="0" smtClean="0"/>
              <a:t> or </a:t>
            </a:r>
            <a:r>
              <a:rPr lang="en-US" i="1" dirty="0" smtClean="0"/>
              <a:t>what</a:t>
            </a:r>
            <a:r>
              <a:rPr lang="en-US" dirty="0" smtClean="0"/>
              <a:t> after the action verb.</a:t>
            </a:r>
          </a:p>
          <a:p>
            <a:pPr marL="1371600" lvl="2" indent="-457200">
              <a:buFont typeface="+mj-lt"/>
              <a:buAutoNum type="arabicPeriod"/>
            </a:pPr>
            <a:endParaRPr lang="en-US" dirty="0" smtClean="0"/>
          </a:p>
          <a:p>
            <a:r>
              <a:rPr lang="en-US" u="sng" dirty="0" smtClean="0"/>
              <a:t>indirect object</a:t>
            </a:r>
            <a:r>
              <a:rPr lang="en-US" dirty="0" smtClean="0"/>
              <a:t>- </a:t>
            </a:r>
          </a:p>
          <a:p>
            <a:pPr lvl="1"/>
            <a:r>
              <a:rPr lang="en-US" dirty="0" smtClean="0"/>
              <a:t>a noun or pronoun that follows comes before the direct object.</a:t>
            </a:r>
          </a:p>
          <a:p>
            <a:pPr lvl="1"/>
            <a:r>
              <a:rPr lang="en-US" dirty="0" smtClean="0"/>
              <a:t>Finding Indirect Objects:</a:t>
            </a:r>
          </a:p>
          <a:p>
            <a:pPr lvl="2"/>
            <a:r>
              <a:rPr lang="en-US" dirty="0" smtClean="0"/>
              <a:t>Find the action verb.</a:t>
            </a:r>
          </a:p>
          <a:p>
            <a:pPr lvl="2"/>
            <a:r>
              <a:rPr lang="en-US" dirty="0" smtClean="0"/>
              <a:t>Find the direct object.</a:t>
            </a:r>
          </a:p>
          <a:p>
            <a:pPr lvl="2"/>
            <a:r>
              <a:rPr lang="en-US" dirty="0"/>
              <a:t>Ask the question </a:t>
            </a:r>
            <a:r>
              <a:rPr lang="en-US" dirty="0" smtClean="0"/>
              <a:t>to </a:t>
            </a:r>
            <a:r>
              <a:rPr lang="en-US" i="1" dirty="0" smtClean="0"/>
              <a:t>whom, for whom, to what</a:t>
            </a:r>
            <a:r>
              <a:rPr lang="en-US" dirty="0" smtClean="0"/>
              <a:t> </a:t>
            </a:r>
            <a:r>
              <a:rPr lang="en-US" dirty="0"/>
              <a:t>or </a:t>
            </a:r>
            <a:r>
              <a:rPr lang="en-US" i="1" dirty="0" smtClean="0"/>
              <a:t>for what</a:t>
            </a:r>
            <a:r>
              <a:rPr lang="en-US" dirty="0" smtClean="0"/>
              <a:t> </a:t>
            </a:r>
            <a:r>
              <a:rPr lang="en-US" dirty="0"/>
              <a:t>after the action verb.</a:t>
            </a:r>
          </a:p>
          <a:p>
            <a:pPr lvl="2"/>
            <a:endParaRPr lang="en-US" dirty="0"/>
          </a:p>
        </p:txBody>
      </p:sp>
    </p:spTree>
    <p:extLst>
      <p:ext uri="{BB962C8B-B14F-4D97-AF65-F5344CB8AC3E}">
        <p14:creationId xmlns:p14="http://schemas.microsoft.com/office/powerpoint/2010/main" val="3436855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Lesson 5.9 Predicate Nominatives and Predicate Adjectives</a:t>
            </a:r>
            <a:endParaRPr lang="en-US" sz="4000" dirty="0"/>
          </a:p>
        </p:txBody>
      </p:sp>
      <p:sp>
        <p:nvSpPr>
          <p:cNvPr id="3" name="Content Placeholder 2"/>
          <p:cNvSpPr>
            <a:spLocks noGrp="1"/>
          </p:cNvSpPr>
          <p:nvPr>
            <p:ph idx="1"/>
          </p:nvPr>
        </p:nvSpPr>
        <p:spPr/>
        <p:txBody>
          <a:bodyPr/>
          <a:lstStyle/>
          <a:p>
            <a:r>
              <a:rPr lang="en-US" dirty="0" smtClean="0"/>
              <a:t>COPY PAGE 121</a:t>
            </a:r>
          </a:p>
          <a:p>
            <a:r>
              <a:rPr lang="en-US" smtClean="0"/>
              <a:t>NO NOTES</a:t>
            </a:r>
            <a:endParaRPr lang="en-US"/>
          </a:p>
        </p:txBody>
      </p:sp>
    </p:spTree>
    <p:extLst>
      <p:ext uri="{BB962C8B-B14F-4D97-AF65-F5344CB8AC3E}">
        <p14:creationId xmlns:p14="http://schemas.microsoft.com/office/powerpoint/2010/main" val="353392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Phrases</a:t>
            </a:r>
            <a:endParaRPr lang="en-US" dirty="0"/>
          </a:p>
        </p:txBody>
      </p:sp>
      <p:sp>
        <p:nvSpPr>
          <p:cNvPr id="5" name="Text Placeholder 4"/>
          <p:cNvSpPr>
            <a:spLocks noGrp="1"/>
          </p:cNvSpPr>
          <p:nvPr>
            <p:ph type="body" idx="1"/>
          </p:nvPr>
        </p:nvSpPr>
        <p:spPr/>
        <p:txBody>
          <a:bodyPr/>
          <a:lstStyle/>
          <a:p>
            <a:r>
              <a:rPr lang="en-US" dirty="0" smtClean="0"/>
              <a:t>Chapter 6</a:t>
            </a:r>
            <a:endParaRPr lang="en-US" dirty="0"/>
          </a:p>
        </p:txBody>
      </p:sp>
    </p:spTree>
    <p:extLst>
      <p:ext uri="{BB962C8B-B14F-4D97-AF65-F5344CB8AC3E}">
        <p14:creationId xmlns:p14="http://schemas.microsoft.com/office/powerpoint/2010/main" val="4139262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Lesson 6.1 Prepositional Phrases</a:t>
            </a: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dirty="0" smtClean="0"/>
              <a:t>Prepositional phrases:</a:t>
            </a:r>
          </a:p>
          <a:p>
            <a:pPr lvl="1"/>
            <a:r>
              <a:rPr lang="en-US" dirty="0" smtClean="0"/>
              <a:t>Begin with a preposition and end with an object</a:t>
            </a:r>
          </a:p>
          <a:p>
            <a:pPr lvl="1"/>
            <a:r>
              <a:rPr lang="en-US" dirty="0" smtClean="0"/>
              <a:t>Add information to a sentence by modifying another word in the sentence</a:t>
            </a:r>
          </a:p>
          <a:p>
            <a:pPr lvl="1"/>
            <a:r>
              <a:rPr lang="en-US" dirty="0" smtClean="0"/>
              <a:t>Have 2 forms: adjectival and adverbial</a:t>
            </a:r>
          </a:p>
          <a:p>
            <a:pPr marL="457200" lvl="1" indent="0">
              <a:buNone/>
            </a:pPr>
            <a:endParaRPr lang="en-US" dirty="0" smtClean="0"/>
          </a:p>
          <a:p>
            <a:r>
              <a:rPr lang="en-US" u="sng" dirty="0" smtClean="0"/>
              <a:t>Adjective Phrase</a:t>
            </a:r>
            <a:r>
              <a:rPr lang="en-US" dirty="0" smtClean="0"/>
              <a:t> </a:t>
            </a:r>
          </a:p>
          <a:p>
            <a:pPr lvl="1"/>
            <a:r>
              <a:rPr lang="en-US" dirty="0" smtClean="0"/>
              <a:t>modifies a noun or pronoun </a:t>
            </a:r>
          </a:p>
          <a:p>
            <a:pPr lvl="1"/>
            <a:r>
              <a:rPr lang="en-US" dirty="0" smtClean="0"/>
              <a:t>answers the questions </a:t>
            </a:r>
            <a:r>
              <a:rPr lang="en-US" i="1" dirty="0" smtClean="0"/>
              <a:t>which one</a:t>
            </a:r>
            <a:r>
              <a:rPr lang="en-US" dirty="0" smtClean="0"/>
              <a:t> or </a:t>
            </a:r>
            <a:r>
              <a:rPr lang="en-US" i="1" dirty="0" smtClean="0"/>
              <a:t>what kind</a:t>
            </a:r>
          </a:p>
          <a:p>
            <a:pPr marL="457200" lvl="1" indent="0">
              <a:buNone/>
            </a:pPr>
            <a:endParaRPr lang="en-US" i="1" dirty="0" smtClean="0"/>
          </a:p>
          <a:p>
            <a:r>
              <a:rPr lang="en-US" u="sng" dirty="0" smtClean="0"/>
              <a:t>Adverb Phrase</a:t>
            </a:r>
            <a:endParaRPr lang="en-US" dirty="0" smtClean="0"/>
          </a:p>
          <a:p>
            <a:pPr lvl="1"/>
            <a:r>
              <a:rPr lang="en-US" dirty="0" smtClean="0"/>
              <a:t>modifies a verb, an adjective, or another adverb</a:t>
            </a:r>
          </a:p>
          <a:p>
            <a:pPr lvl="1"/>
            <a:r>
              <a:rPr lang="en-US" dirty="0" smtClean="0"/>
              <a:t>answers the questions </a:t>
            </a:r>
            <a:r>
              <a:rPr lang="en-US" i="1" dirty="0" smtClean="0"/>
              <a:t>how</a:t>
            </a:r>
            <a:r>
              <a:rPr lang="en-US" dirty="0" smtClean="0"/>
              <a:t> or </a:t>
            </a:r>
            <a:r>
              <a:rPr lang="en-US" i="1" dirty="0" smtClean="0"/>
              <a:t>to what extent</a:t>
            </a:r>
            <a:endParaRPr lang="en-US" dirty="0"/>
          </a:p>
        </p:txBody>
      </p:sp>
    </p:spTree>
    <p:extLst>
      <p:ext uri="{BB962C8B-B14F-4D97-AF65-F5344CB8AC3E}">
        <p14:creationId xmlns:p14="http://schemas.microsoft.com/office/powerpoint/2010/main" val="34631165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dirty="0" smtClean="0"/>
              <a:t>Lesson 6.2 Appositives and Appositive Phrases</a:t>
            </a:r>
            <a:endParaRPr lang="en-US" sz="3200" dirty="0"/>
          </a:p>
        </p:txBody>
      </p:sp>
      <p:sp>
        <p:nvSpPr>
          <p:cNvPr id="3" name="Content Placeholder 2"/>
          <p:cNvSpPr>
            <a:spLocks noGrp="1"/>
          </p:cNvSpPr>
          <p:nvPr>
            <p:ph idx="1"/>
          </p:nvPr>
        </p:nvSpPr>
        <p:spPr>
          <a:xfrm>
            <a:off x="457200" y="1371600"/>
            <a:ext cx="8229600" cy="4754563"/>
          </a:xfrm>
        </p:spPr>
        <p:txBody>
          <a:bodyPr>
            <a:normAutofit fontScale="92500"/>
          </a:bodyPr>
          <a:lstStyle/>
          <a:p>
            <a:r>
              <a:rPr lang="en-US" u="sng" dirty="0" smtClean="0"/>
              <a:t>appositive</a:t>
            </a:r>
            <a:r>
              <a:rPr lang="en-US" dirty="0" smtClean="0"/>
              <a:t>-a noun or pronoun that identifies or explains the noun or pronoun that precedes it</a:t>
            </a:r>
          </a:p>
          <a:p>
            <a:pPr marL="0" indent="0">
              <a:buNone/>
            </a:pPr>
            <a:endParaRPr lang="en-US" sz="1300" dirty="0" smtClean="0"/>
          </a:p>
          <a:p>
            <a:r>
              <a:rPr lang="en-US" u="sng" dirty="0" smtClean="0"/>
              <a:t>appositive phrase</a:t>
            </a:r>
            <a:r>
              <a:rPr lang="en-US" dirty="0" smtClean="0"/>
              <a:t>- a phrase made up of an appositive and all of its modifiers</a:t>
            </a:r>
          </a:p>
          <a:p>
            <a:endParaRPr lang="en-US" sz="1300" dirty="0" smtClean="0"/>
          </a:p>
          <a:p>
            <a:r>
              <a:rPr lang="en-US" u="sng" dirty="0" smtClean="0"/>
              <a:t>Punctuating appositives:</a:t>
            </a:r>
          </a:p>
          <a:p>
            <a:pPr lvl="1"/>
            <a:r>
              <a:rPr lang="en-US" dirty="0" smtClean="0"/>
              <a:t>if the phrase is essential (necessary to the meaning of the sentence), do NOT use commas</a:t>
            </a:r>
          </a:p>
          <a:p>
            <a:pPr lvl="1"/>
            <a:r>
              <a:rPr lang="en-US" dirty="0" smtClean="0"/>
              <a:t>If the phrase if nonessential, use a comma before it and after it</a:t>
            </a:r>
            <a:endParaRPr lang="en-US" dirty="0"/>
          </a:p>
        </p:txBody>
      </p:sp>
    </p:spTree>
    <p:extLst>
      <p:ext uri="{BB962C8B-B14F-4D97-AF65-F5344CB8AC3E}">
        <p14:creationId xmlns:p14="http://schemas.microsoft.com/office/powerpoint/2010/main" val="2981593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4.1 Nouns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Nouns</a:t>
            </a:r>
            <a:r>
              <a:rPr lang="en-US" dirty="0" smtClean="0"/>
              <a:t>—words that name persons, places, things, or ideas</a:t>
            </a:r>
          </a:p>
          <a:p>
            <a:r>
              <a:rPr lang="en-US" b="1" dirty="0" smtClean="0"/>
              <a:t>Abstract nouns</a:t>
            </a:r>
            <a:r>
              <a:rPr lang="en-US" dirty="0" smtClean="0"/>
              <a:t>—name ideas and things you cannot touch</a:t>
            </a:r>
          </a:p>
          <a:p>
            <a:r>
              <a:rPr lang="en-US" b="1" dirty="0" smtClean="0"/>
              <a:t>Concrete nouns</a:t>
            </a:r>
            <a:r>
              <a:rPr lang="en-US" dirty="0" smtClean="0"/>
              <a:t>—name things you can touch, taste, see, hear, or smell.</a:t>
            </a:r>
          </a:p>
          <a:p>
            <a:r>
              <a:rPr lang="en-US" b="1" dirty="0" smtClean="0"/>
              <a:t>Proper nouns—</a:t>
            </a:r>
            <a:r>
              <a:rPr lang="en-US" dirty="0" smtClean="0"/>
              <a:t>name particular persons, places, things, or ideas and need capitalization.</a:t>
            </a:r>
          </a:p>
          <a:p>
            <a:r>
              <a:rPr lang="en-US" b="1" dirty="0" smtClean="0"/>
              <a:t>Common nouns</a:t>
            </a:r>
            <a:r>
              <a:rPr lang="en-US" dirty="0" smtClean="0"/>
              <a:t>—name general people, places, and things and don’t need capitalization.</a:t>
            </a:r>
          </a:p>
          <a:p>
            <a:r>
              <a:rPr lang="en-US" b="1" dirty="0" smtClean="0"/>
              <a:t>Collective nouns</a:t>
            </a:r>
            <a:r>
              <a:rPr lang="en-US" dirty="0" smtClean="0"/>
              <a:t>—name a group of people, animals, or things.</a:t>
            </a:r>
          </a:p>
          <a:p>
            <a:r>
              <a:rPr lang="en-US" b="1" dirty="0" smtClean="0"/>
              <a:t>Compound nouns</a:t>
            </a:r>
            <a:r>
              <a:rPr lang="en-US" dirty="0" smtClean="0"/>
              <a:t>—consist of two or more words.</a:t>
            </a:r>
          </a:p>
          <a:p>
            <a:pPr lvl="1"/>
            <a:r>
              <a:rPr lang="en-US" dirty="0" smtClean="0"/>
              <a:t>Run together: cookbook</a:t>
            </a:r>
          </a:p>
          <a:p>
            <a:pPr lvl="1"/>
            <a:r>
              <a:rPr lang="en-US" dirty="0" smtClean="0"/>
              <a:t>Hyphenated: ninety-one</a:t>
            </a:r>
          </a:p>
          <a:p>
            <a:pPr lvl="1"/>
            <a:r>
              <a:rPr lang="en-US" dirty="0" smtClean="0"/>
              <a:t>Two separate words: House of Representatives</a:t>
            </a:r>
          </a:p>
          <a:p>
            <a:pPr lvl="1"/>
            <a:endParaRPr lang="en-US" dirty="0"/>
          </a:p>
          <a:p>
            <a:pPr lvl="1"/>
            <a:endParaRPr lang="en-US" dirty="0"/>
          </a:p>
        </p:txBody>
      </p:sp>
    </p:spTree>
    <p:extLst>
      <p:ext uri="{BB962C8B-B14F-4D97-AF65-F5344CB8AC3E}">
        <p14:creationId xmlns:p14="http://schemas.microsoft.com/office/powerpoint/2010/main" val="760800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dirty="0" smtClean="0"/>
              <a:t>Lesson 6.3 Participles and Participial Phrases</a:t>
            </a:r>
            <a:endParaRPr lang="en-US" sz="3200"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u="sng" dirty="0" smtClean="0"/>
              <a:t>Verbal</a:t>
            </a:r>
            <a:r>
              <a:rPr lang="en-US" dirty="0" smtClean="0"/>
              <a:t>- a verb form that functions as a different part of speech. </a:t>
            </a:r>
          </a:p>
          <a:p>
            <a:pPr marL="0" indent="0">
              <a:buNone/>
            </a:pPr>
            <a:r>
              <a:rPr lang="en-US" sz="1100" dirty="0" smtClean="0">
                <a:solidFill>
                  <a:schemeClr val="bg1"/>
                </a:solidFill>
              </a:rPr>
              <a:t> f</a:t>
            </a:r>
          </a:p>
          <a:p>
            <a:r>
              <a:rPr lang="en-US" u="sng" dirty="0" smtClean="0"/>
              <a:t>Participle</a:t>
            </a:r>
            <a:r>
              <a:rPr lang="en-US" dirty="0" smtClean="0"/>
              <a:t>- a type of verbal; a  verb that acts as an adjective, modifying a noun or a pronoun</a:t>
            </a:r>
          </a:p>
          <a:p>
            <a:endParaRPr lang="en-US" sz="1100" dirty="0" smtClean="0"/>
          </a:p>
          <a:p>
            <a:pPr lvl="1"/>
            <a:r>
              <a:rPr lang="en-US" dirty="0" smtClean="0"/>
              <a:t>Types of Participles:</a:t>
            </a:r>
          </a:p>
          <a:p>
            <a:pPr marL="1371600" lvl="2" indent="-514350">
              <a:buFont typeface="+mj-lt"/>
              <a:buAutoNum type="arabicPeriod"/>
            </a:pPr>
            <a:r>
              <a:rPr lang="en-US" dirty="0" smtClean="0"/>
              <a:t>Present:  always have an </a:t>
            </a:r>
            <a:r>
              <a:rPr lang="en-US" i="1" dirty="0" smtClean="0"/>
              <a:t>–</a:t>
            </a:r>
            <a:r>
              <a:rPr lang="en-US" i="1" dirty="0" err="1" smtClean="0"/>
              <a:t>ing</a:t>
            </a:r>
            <a:r>
              <a:rPr lang="en-US" dirty="0" smtClean="0"/>
              <a:t> ending</a:t>
            </a:r>
          </a:p>
          <a:p>
            <a:pPr marL="1371600" lvl="2" indent="-514350">
              <a:buFont typeface="+mj-lt"/>
              <a:buAutoNum type="arabicPeriod"/>
            </a:pPr>
            <a:r>
              <a:rPr lang="en-US" dirty="0" smtClean="0"/>
              <a:t>Past:  often end in </a:t>
            </a:r>
            <a:r>
              <a:rPr lang="en-US" i="1" dirty="0" smtClean="0"/>
              <a:t>–d</a:t>
            </a:r>
            <a:r>
              <a:rPr lang="en-US" dirty="0" smtClean="0"/>
              <a:t> or </a:t>
            </a:r>
            <a:r>
              <a:rPr lang="en-US" i="1" dirty="0" smtClean="0"/>
              <a:t>–</a:t>
            </a:r>
            <a:r>
              <a:rPr lang="en-US" i="1" dirty="0" err="1" smtClean="0"/>
              <a:t>ed</a:t>
            </a:r>
            <a:endParaRPr lang="en-US" i="1" dirty="0" smtClean="0"/>
          </a:p>
          <a:p>
            <a:pPr marL="1371600" lvl="2" indent="-514350">
              <a:buFont typeface="+mj-lt"/>
              <a:buAutoNum type="arabicPeriod"/>
            </a:pPr>
            <a:endParaRPr lang="en-US" sz="500" dirty="0" smtClean="0"/>
          </a:p>
          <a:p>
            <a:r>
              <a:rPr lang="en-US" u="sng" dirty="0" smtClean="0"/>
              <a:t>Participial phrases</a:t>
            </a:r>
            <a:r>
              <a:rPr lang="en-US" dirty="0" smtClean="0"/>
              <a:t>:</a:t>
            </a:r>
            <a:endParaRPr lang="en-US" u="sng" dirty="0" smtClean="0"/>
          </a:p>
          <a:p>
            <a:pPr lvl="1"/>
            <a:r>
              <a:rPr lang="en-US" dirty="0" smtClean="0"/>
              <a:t>Made up of a participle and all of its modifiers</a:t>
            </a:r>
          </a:p>
          <a:p>
            <a:pPr lvl="1"/>
            <a:r>
              <a:rPr lang="en-US" dirty="0" smtClean="0"/>
              <a:t>May contain objects, modifiers, and prepositional phrases</a:t>
            </a:r>
          </a:p>
          <a:p>
            <a:pPr lvl="1"/>
            <a:r>
              <a:rPr lang="en-US" dirty="0" smtClean="0"/>
              <a:t>The whole phrase acts as an adjective</a:t>
            </a: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20631899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Lesson 6.4 Gerunds and Gerund Phrases</a:t>
            </a:r>
            <a:endParaRPr lang="en-US" sz="3600" dirty="0"/>
          </a:p>
        </p:txBody>
      </p:sp>
      <p:sp>
        <p:nvSpPr>
          <p:cNvPr id="3" name="Content Placeholder 2"/>
          <p:cNvSpPr>
            <a:spLocks noGrp="1"/>
          </p:cNvSpPr>
          <p:nvPr>
            <p:ph idx="1"/>
          </p:nvPr>
        </p:nvSpPr>
        <p:spPr/>
        <p:txBody>
          <a:bodyPr>
            <a:normAutofit fontScale="92500" lnSpcReduction="10000"/>
          </a:bodyPr>
          <a:lstStyle/>
          <a:p>
            <a:r>
              <a:rPr lang="en-US" u="sng" dirty="0" smtClean="0"/>
              <a:t>verbal</a:t>
            </a:r>
            <a:r>
              <a:rPr lang="en-US" dirty="0" smtClean="0"/>
              <a:t>- a verb form that functions as a different part of speech. </a:t>
            </a:r>
          </a:p>
          <a:p>
            <a:r>
              <a:rPr lang="en-US" u="sng" dirty="0" smtClean="0"/>
              <a:t>gerund</a:t>
            </a:r>
            <a:r>
              <a:rPr lang="en-US" dirty="0" smtClean="0"/>
              <a:t>- a type of verbal; a verb from that ends in </a:t>
            </a:r>
            <a:r>
              <a:rPr lang="en-US" i="1" dirty="0" smtClean="0"/>
              <a:t>–</a:t>
            </a:r>
            <a:r>
              <a:rPr lang="en-US" i="1" dirty="0" err="1" smtClean="0"/>
              <a:t>ing</a:t>
            </a:r>
            <a:r>
              <a:rPr lang="en-US" dirty="0" smtClean="0"/>
              <a:t> and acts as a noun.</a:t>
            </a:r>
          </a:p>
          <a:p>
            <a:r>
              <a:rPr lang="en-US" u="sng" dirty="0" smtClean="0"/>
              <a:t>Gerund phrases</a:t>
            </a:r>
            <a:r>
              <a:rPr lang="en-US" dirty="0"/>
              <a:t>:</a:t>
            </a:r>
            <a:endParaRPr lang="en-US" dirty="0" smtClean="0"/>
          </a:p>
          <a:p>
            <a:pPr lvl="1"/>
            <a:r>
              <a:rPr lang="en-US" dirty="0" smtClean="0"/>
              <a:t>made up of a gerund and all of its modifiers and complements</a:t>
            </a:r>
          </a:p>
          <a:p>
            <a:pPr lvl="1"/>
            <a:r>
              <a:rPr lang="en-US" dirty="0" smtClean="0"/>
              <a:t>modifiers include adjectives, adverbs, and prepositional phrases</a:t>
            </a:r>
          </a:p>
          <a:p>
            <a:pPr lvl="1"/>
            <a:r>
              <a:rPr lang="en-US" dirty="0" smtClean="0"/>
              <a:t>the entire phrase functions as a noun.</a:t>
            </a:r>
            <a:endParaRPr lang="en-US" dirty="0"/>
          </a:p>
        </p:txBody>
      </p:sp>
    </p:spTree>
    <p:extLst>
      <p:ext uri="{BB962C8B-B14F-4D97-AF65-F5344CB8AC3E}">
        <p14:creationId xmlns:p14="http://schemas.microsoft.com/office/powerpoint/2010/main" val="149165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Lesson 6.5 Infinitives and Infinitive Phrases</a:t>
            </a:r>
            <a:endParaRPr lang="en-US" sz="3600" dirty="0"/>
          </a:p>
        </p:txBody>
      </p:sp>
      <p:sp>
        <p:nvSpPr>
          <p:cNvPr id="3" name="Content Placeholder 2"/>
          <p:cNvSpPr>
            <a:spLocks noGrp="1"/>
          </p:cNvSpPr>
          <p:nvPr>
            <p:ph idx="1"/>
          </p:nvPr>
        </p:nvSpPr>
        <p:spPr/>
        <p:txBody>
          <a:bodyPr>
            <a:normAutofit fontScale="92500" lnSpcReduction="20000"/>
          </a:bodyPr>
          <a:lstStyle/>
          <a:p>
            <a:r>
              <a:rPr lang="en-US" u="sng" dirty="0" smtClean="0"/>
              <a:t>verbal</a:t>
            </a:r>
            <a:r>
              <a:rPr lang="en-US" dirty="0" smtClean="0"/>
              <a:t>- a verb form that functions as a different part of speech. </a:t>
            </a:r>
          </a:p>
          <a:p>
            <a:pPr marL="0" indent="0">
              <a:buNone/>
            </a:pPr>
            <a:endParaRPr lang="en-US" sz="1300" dirty="0" smtClean="0"/>
          </a:p>
          <a:p>
            <a:r>
              <a:rPr lang="en-US" u="sng" dirty="0" smtClean="0"/>
              <a:t>infinitive</a:t>
            </a:r>
            <a:r>
              <a:rPr lang="en-US" dirty="0" smtClean="0"/>
              <a:t>- type of verbal; a verb form that is almost always preceded by the word </a:t>
            </a:r>
            <a:r>
              <a:rPr lang="en-US" i="1" dirty="0" smtClean="0"/>
              <a:t>to</a:t>
            </a:r>
            <a:r>
              <a:rPr lang="en-US" dirty="0" smtClean="0"/>
              <a:t> and acts as a noun, an adjective, or an </a:t>
            </a:r>
            <a:r>
              <a:rPr lang="en-US" smtClean="0"/>
              <a:t>adverb.</a:t>
            </a:r>
          </a:p>
          <a:p>
            <a:pPr marL="0" indent="0">
              <a:buNone/>
            </a:pPr>
            <a:endParaRPr lang="en-US" sz="1300" dirty="0" smtClean="0"/>
          </a:p>
          <a:p>
            <a:r>
              <a:rPr lang="en-US" dirty="0" smtClean="0"/>
              <a:t>Infinitive phrases:</a:t>
            </a:r>
          </a:p>
          <a:p>
            <a:pPr lvl="1"/>
            <a:r>
              <a:rPr lang="en-US" dirty="0" smtClean="0"/>
              <a:t>made up of an infinitive and all of its modifiers and complements</a:t>
            </a:r>
          </a:p>
          <a:p>
            <a:pPr lvl="1"/>
            <a:r>
              <a:rPr lang="en-US" dirty="0" smtClean="0"/>
              <a:t>may contain prepositional phrases</a:t>
            </a:r>
          </a:p>
          <a:p>
            <a:pPr lvl="1"/>
            <a:r>
              <a:rPr lang="en-US" dirty="0" smtClean="0"/>
              <a:t>Sometimes have the word </a:t>
            </a:r>
            <a:r>
              <a:rPr lang="en-US" i="1" dirty="0" smtClean="0"/>
              <a:t>to</a:t>
            </a:r>
            <a:r>
              <a:rPr lang="en-US" dirty="0" smtClean="0"/>
              <a:t> implied</a:t>
            </a:r>
            <a:endParaRPr lang="en-US" dirty="0"/>
          </a:p>
        </p:txBody>
      </p:sp>
    </p:spTree>
    <p:extLst>
      <p:ext uri="{BB962C8B-B14F-4D97-AF65-F5344CB8AC3E}">
        <p14:creationId xmlns:p14="http://schemas.microsoft.com/office/powerpoint/2010/main" val="11458930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6.6 Combining Sentences: Inserting Phrases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Ways to combine sentences:</a:t>
            </a:r>
          </a:p>
          <a:p>
            <a:pPr marL="971550" lvl="1" indent="-514350">
              <a:buFont typeface="+mj-lt"/>
              <a:buAutoNum type="arabicPeriod"/>
            </a:pPr>
            <a:r>
              <a:rPr lang="en-US" dirty="0" smtClean="0"/>
              <a:t>Creating compound sentences</a:t>
            </a:r>
          </a:p>
          <a:p>
            <a:pPr marL="971550" lvl="1" indent="-514350">
              <a:buFont typeface="+mj-lt"/>
              <a:buAutoNum type="arabicPeriod"/>
            </a:pPr>
            <a:r>
              <a:rPr lang="en-US" dirty="0" smtClean="0"/>
              <a:t>Creating compound subjects</a:t>
            </a:r>
          </a:p>
          <a:p>
            <a:pPr marL="971550" lvl="1" indent="-514350">
              <a:buFont typeface="+mj-lt"/>
              <a:buAutoNum type="arabicPeriod"/>
            </a:pPr>
            <a:r>
              <a:rPr lang="en-US" dirty="0" smtClean="0"/>
              <a:t>Creating compound verbs</a:t>
            </a:r>
          </a:p>
          <a:p>
            <a:pPr marL="971550" lvl="1" indent="-514350">
              <a:buFont typeface="+mj-lt"/>
              <a:buAutoNum type="arabicPeriod"/>
            </a:pPr>
            <a:r>
              <a:rPr lang="en-US" b="1" u="sng" dirty="0" smtClean="0"/>
              <a:t>Inserting phrases</a:t>
            </a:r>
          </a:p>
          <a:p>
            <a:pPr marL="571500" indent="-514350"/>
            <a:r>
              <a:rPr lang="en-US" dirty="0" smtClean="0"/>
              <a:t>Sometimes your need to slightly change the phrase you move.</a:t>
            </a:r>
          </a:p>
          <a:p>
            <a:pPr marL="571500" indent="-514350"/>
            <a:r>
              <a:rPr lang="en-US" dirty="0" smtClean="0"/>
              <a:t>Sometimes you just move it as is.</a:t>
            </a:r>
          </a:p>
          <a:p>
            <a:pPr marL="571500" indent="-514350"/>
            <a:r>
              <a:rPr lang="en-US" dirty="0" smtClean="0"/>
              <a:t>There is almost always more than one possibility.</a:t>
            </a:r>
            <a:endParaRPr lang="en-US" dirty="0"/>
          </a:p>
        </p:txBody>
      </p:sp>
    </p:spTree>
    <p:extLst>
      <p:ext uri="{BB962C8B-B14F-4D97-AF65-F5344CB8AC3E}">
        <p14:creationId xmlns:p14="http://schemas.microsoft.com/office/powerpoint/2010/main" val="22416673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Clauses</a:t>
            </a:r>
            <a:endParaRPr lang="en-US" dirty="0"/>
          </a:p>
        </p:txBody>
      </p:sp>
      <p:sp>
        <p:nvSpPr>
          <p:cNvPr id="5" name="Text Placeholder 4"/>
          <p:cNvSpPr>
            <a:spLocks noGrp="1"/>
          </p:cNvSpPr>
          <p:nvPr>
            <p:ph type="body" idx="1"/>
          </p:nvPr>
        </p:nvSpPr>
        <p:spPr/>
        <p:txBody>
          <a:bodyPr/>
          <a:lstStyle/>
          <a:p>
            <a:r>
              <a:rPr lang="en-US" dirty="0" smtClean="0"/>
              <a:t>Chapter 7</a:t>
            </a:r>
            <a:endParaRPr lang="en-US" dirty="0"/>
          </a:p>
        </p:txBody>
      </p:sp>
    </p:spTree>
    <p:extLst>
      <p:ext uri="{BB962C8B-B14F-4D97-AF65-F5344CB8AC3E}">
        <p14:creationId xmlns:p14="http://schemas.microsoft.com/office/powerpoint/2010/main" val="26340237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Autofit/>
          </a:bodyPr>
          <a:lstStyle/>
          <a:p>
            <a:r>
              <a:rPr lang="en-US" sz="2800" dirty="0" smtClean="0"/>
              <a:t>Lesson 7.1 Independent and Subordinate Clauses </a:t>
            </a:r>
            <a:endParaRPr lang="en-US" sz="2800" dirty="0"/>
          </a:p>
        </p:txBody>
      </p:sp>
      <p:sp>
        <p:nvSpPr>
          <p:cNvPr id="5" name="Content Placeholder 4"/>
          <p:cNvSpPr>
            <a:spLocks noGrp="1"/>
          </p:cNvSpPr>
          <p:nvPr>
            <p:ph idx="1"/>
          </p:nvPr>
        </p:nvSpPr>
        <p:spPr>
          <a:xfrm>
            <a:off x="457200" y="1143000"/>
            <a:ext cx="8229600" cy="4983163"/>
          </a:xfrm>
        </p:spPr>
        <p:txBody>
          <a:bodyPr>
            <a:noAutofit/>
          </a:bodyPr>
          <a:lstStyle/>
          <a:p>
            <a:r>
              <a:rPr lang="en-US" u="sng" dirty="0" smtClean="0"/>
              <a:t>Independent (main) clause</a:t>
            </a:r>
            <a:r>
              <a:rPr lang="en-US" dirty="0" smtClean="0"/>
              <a:t>- expresses a complete thought with a subject and a verb.</a:t>
            </a:r>
          </a:p>
          <a:p>
            <a:r>
              <a:rPr lang="en-US" u="sng" dirty="0" smtClean="0"/>
              <a:t>Compound sentence</a:t>
            </a:r>
            <a:r>
              <a:rPr lang="en-US" dirty="0" smtClean="0"/>
              <a:t>- sentence made up of two or more independent clauses joined by a conjunction.</a:t>
            </a:r>
          </a:p>
          <a:p>
            <a:r>
              <a:rPr lang="en-US" u="sng" dirty="0" smtClean="0"/>
              <a:t>Subordinate (dependent) clause</a:t>
            </a:r>
            <a:r>
              <a:rPr lang="en-US" dirty="0" smtClean="0"/>
              <a:t>- has a subject and a verb but DOES NOT express a complete thought</a:t>
            </a:r>
          </a:p>
          <a:p>
            <a:r>
              <a:rPr lang="en-US" dirty="0" smtClean="0"/>
              <a:t>Subordinate clauses cannot stand alone; they are sentence fragments.</a:t>
            </a:r>
            <a:endParaRPr lang="en-US" dirty="0"/>
          </a:p>
        </p:txBody>
      </p:sp>
    </p:spTree>
    <p:extLst>
      <p:ext uri="{BB962C8B-B14F-4D97-AF65-F5344CB8AC3E}">
        <p14:creationId xmlns:p14="http://schemas.microsoft.com/office/powerpoint/2010/main" val="2249603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7.2 Subordinate Clauses: Adjective Clauses</a:t>
            </a:r>
            <a:endParaRPr lang="en-US" dirty="0"/>
          </a:p>
        </p:txBody>
      </p:sp>
      <p:sp>
        <p:nvSpPr>
          <p:cNvPr id="3" name="Content Placeholder 2"/>
          <p:cNvSpPr>
            <a:spLocks noGrp="1"/>
          </p:cNvSpPr>
          <p:nvPr>
            <p:ph idx="1"/>
          </p:nvPr>
        </p:nvSpPr>
        <p:spPr/>
        <p:txBody>
          <a:bodyPr>
            <a:normAutofit fontScale="85000" lnSpcReduction="20000"/>
          </a:bodyPr>
          <a:lstStyle/>
          <a:p>
            <a:r>
              <a:rPr lang="en-US" u="sng" dirty="0" smtClean="0"/>
              <a:t>Adjective clause</a:t>
            </a:r>
            <a:r>
              <a:rPr lang="en-US" dirty="0" smtClean="0"/>
              <a:t>—a subordinate clause that:</a:t>
            </a:r>
          </a:p>
          <a:p>
            <a:pPr marL="1371600" lvl="2" indent="-457200">
              <a:buFont typeface="+mj-lt"/>
              <a:buAutoNum type="arabicPeriod"/>
            </a:pPr>
            <a:r>
              <a:rPr lang="en-US" dirty="0" smtClean="0"/>
              <a:t> functions as an adjective</a:t>
            </a:r>
          </a:p>
          <a:p>
            <a:pPr marL="1371600" lvl="2" indent="-457200">
              <a:buFont typeface="+mj-lt"/>
              <a:buAutoNum type="arabicPeriod"/>
            </a:pPr>
            <a:r>
              <a:rPr lang="en-US" dirty="0" smtClean="0"/>
              <a:t>modifies a noun or pronoun</a:t>
            </a:r>
          </a:p>
          <a:p>
            <a:pPr marL="1371600" lvl="2" indent="-457200">
              <a:buFont typeface="+mj-lt"/>
              <a:buAutoNum type="arabicPeriod"/>
            </a:pPr>
            <a:r>
              <a:rPr lang="en-US" dirty="0" smtClean="0"/>
              <a:t>Follows the word it modifies</a:t>
            </a:r>
          </a:p>
          <a:p>
            <a:pPr marL="571500" indent="-457200"/>
            <a:r>
              <a:rPr lang="en-US" dirty="0" smtClean="0"/>
              <a:t>Adjective clauses are often introduced by:</a:t>
            </a:r>
          </a:p>
          <a:p>
            <a:pPr marL="971550" lvl="1" indent="-457200"/>
            <a:r>
              <a:rPr lang="en-US" dirty="0" smtClean="0"/>
              <a:t> relative pronouns: that, which, whom, those, who, whose)</a:t>
            </a:r>
          </a:p>
          <a:p>
            <a:pPr marL="971550" lvl="1" indent="-457200"/>
            <a:r>
              <a:rPr lang="en-US" dirty="0" smtClean="0"/>
              <a:t>Relative adverbs: when, where</a:t>
            </a:r>
          </a:p>
          <a:p>
            <a:pPr marL="971550" lvl="1" indent="-457200"/>
            <a:endParaRPr lang="en-US" sz="900" dirty="0" smtClean="0"/>
          </a:p>
          <a:p>
            <a:pPr marL="571500" indent="-457200"/>
            <a:r>
              <a:rPr lang="en-US" dirty="0" smtClean="0"/>
              <a:t>Adj. clauses sometimes omit the relative pronouns and adverbs.  These are called elliptical.</a:t>
            </a:r>
          </a:p>
          <a:p>
            <a:pPr marL="571500" indent="-457200"/>
            <a:endParaRPr lang="en-US" sz="1100" dirty="0" smtClean="0"/>
          </a:p>
          <a:p>
            <a:pPr marL="571500" indent="-457200"/>
            <a:r>
              <a:rPr lang="en-US" dirty="0" smtClean="0"/>
              <a:t>The adj. clause can be essential or nonessential.  Nonessentials are set off by commas.</a:t>
            </a:r>
          </a:p>
          <a:p>
            <a:pPr marL="571500" indent="-457200"/>
            <a:endParaRPr lang="en-US" dirty="0"/>
          </a:p>
        </p:txBody>
      </p:sp>
    </p:spTree>
    <p:extLst>
      <p:ext uri="{BB962C8B-B14F-4D97-AF65-F5344CB8AC3E}">
        <p14:creationId xmlns:p14="http://schemas.microsoft.com/office/powerpoint/2010/main" val="1042599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smtClean="0"/>
              <a:t>Lesson 7.3 Subordinate Clauses: Adverb Clauses</a:t>
            </a:r>
            <a:endParaRPr lang="en-US" sz="3200" dirty="0"/>
          </a:p>
        </p:txBody>
      </p:sp>
      <p:sp>
        <p:nvSpPr>
          <p:cNvPr id="3" name="Content Placeholder 2"/>
          <p:cNvSpPr>
            <a:spLocks noGrp="1"/>
          </p:cNvSpPr>
          <p:nvPr>
            <p:ph idx="1"/>
          </p:nvPr>
        </p:nvSpPr>
        <p:spPr>
          <a:xfrm>
            <a:off x="457200" y="914400"/>
            <a:ext cx="8229600" cy="4525963"/>
          </a:xfrm>
        </p:spPr>
        <p:txBody>
          <a:bodyPr>
            <a:normAutofit fontScale="92500"/>
          </a:bodyPr>
          <a:lstStyle/>
          <a:p>
            <a:r>
              <a:rPr lang="en-US" u="sng" dirty="0" smtClean="0"/>
              <a:t>Adverb clause</a:t>
            </a:r>
            <a:r>
              <a:rPr lang="en-US" dirty="0" smtClean="0"/>
              <a:t>—a subordinate clause that functions as an adverb, modifying a verb, adjective, or another adverb</a:t>
            </a:r>
          </a:p>
          <a:p>
            <a:endParaRPr lang="en-US" sz="1200" dirty="0" smtClean="0"/>
          </a:p>
          <a:p>
            <a:r>
              <a:rPr lang="en-US" dirty="0" smtClean="0"/>
              <a:t>They tell </a:t>
            </a:r>
            <a:r>
              <a:rPr lang="en-US" i="1" dirty="0" smtClean="0"/>
              <a:t>how, how much, when, where, why, to what extend, </a:t>
            </a:r>
            <a:r>
              <a:rPr lang="en-US" dirty="0" smtClean="0"/>
              <a:t>or</a:t>
            </a:r>
            <a:r>
              <a:rPr lang="en-US" i="1" dirty="0" smtClean="0"/>
              <a:t> under what circumstances.</a:t>
            </a:r>
          </a:p>
          <a:p>
            <a:endParaRPr lang="en-US" sz="400" i="1" dirty="0" smtClean="0"/>
          </a:p>
          <a:p>
            <a:r>
              <a:rPr lang="en-US" dirty="0" smtClean="0"/>
              <a:t>They are set off by a comma if they come at the beginning of the sentence.</a:t>
            </a:r>
          </a:p>
          <a:p>
            <a:endParaRPr lang="en-US" sz="100" dirty="0" smtClean="0"/>
          </a:p>
          <a:p>
            <a:r>
              <a:rPr lang="en-US" dirty="0" smtClean="0"/>
              <a:t>Often introduced by subordinating conjunctions:</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4363181"/>
              </p:ext>
            </p:extLst>
          </p:nvPr>
        </p:nvGraphicFramePr>
        <p:xfrm>
          <a:off x="609600" y="5257800"/>
          <a:ext cx="8229600" cy="1188720"/>
        </p:xfrm>
        <a:graphic>
          <a:graphicData uri="http://schemas.openxmlformats.org/drawingml/2006/table">
            <a:tbl>
              <a:tblPr firstRow="1" bandRow="1">
                <a:tableStyleId>{5C22544A-7EE6-4342-B048-85BDC9FD1C3A}</a:tableStyleId>
              </a:tblPr>
              <a:tblGrid>
                <a:gridCol w="8229600"/>
              </a:tblGrid>
              <a:tr h="370840">
                <a:tc>
                  <a:txBody>
                    <a:bodyPr/>
                    <a:lstStyle/>
                    <a:p>
                      <a:r>
                        <a:rPr lang="en-US" dirty="0" smtClean="0"/>
                        <a:t>After, although, as, as if, as long as, as much as ,</a:t>
                      </a:r>
                      <a:r>
                        <a:rPr lang="en-US" baseline="0" dirty="0" smtClean="0"/>
                        <a:t> as soon as, as though, because, before, even though,  except that, if, in order that, provided that, since, so that, than, that, though, unless, until, when, whenever, where, whereas, wherever, whether, which, while</a:t>
                      </a:r>
                      <a:endParaRPr lang="en-US" dirty="0"/>
                    </a:p>
                  </a:txBody>
                  <a:tcPr/>
                </a:tc>
              </a:tr>
            </a:tbl>
          </a:graphicData>
        </a:graphic>
      </p:graphicFrame>
    </p:spTree>
    <p:extLst>
      <p:ext uri="{BB962C8B-B14F-4D97-AF65-F5344CB8AC3E}">
        <p14:creationId xmlns:p14="http://schemas.microsoft.com/office/powerpoint/2010/main" val="22584183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4000" dirty="0" smtClean="0"/>
              <a:t>Lesson 7.4 Combining Sentences: Using Subordinate Clauses</a:t>
            </a:r>
            <a:endParaRPr lang="en-US" sz="4000" dirty="0"/>
          </a:p>
        </p:txBody>
      </p:sp>
      <p:sp>
        <p:nvSpPr>
          <p:cNvPr id="3" name="Content Placeholder 2"/>
          <p:cNvSpPr>
            <a:spLocks noGrp="1"/>
          </p:cNvSpPr>
          <p:nvPr>
            <p:ph idx="1"/>
          </p:nvPr>
        </p:nvSpPr>
        <p:spPr>
          <a:xfrm>
            <a:off x="457200" y="1295400"/>
            <a:ext cx="8229600" cy="4830763"/>
          </a:xfrm>
        </p:spPr>
        <p:txBody>
          <a:bodyPr>
            <a:normAutofit/>
          </a:bodyPr>
          <a:lstStyle/>
          <a:p>
            <a:r>
              <a:rPr lang="en-US" sz="2800" u="sng" dirty="0" smtClean="0"/>
              <a:t>Combining with Adjective Clauses</a:t>
            </a:r>
          </a:p>
          <a:p>
            <a:pPr lvl="1"/>
            <a:r>
              <a:rPr lang="en-US" sz="2400" dirty="0" smtClean="0"/>
              <a:t>Begin that adjective clause with </a:t>
            </a:r>
            <a:r>
              <a:rPr lang="en-US" sz="2400" i="1" dirty="0" smtClean="0"/>
              <a:t>who, which, that, those, whom, whose, when, </a:t>
            </a:r>
            <a:r>
              <a:rPr lang="en-US" sz="2400" dirty="0" smtClean="0"/>
              <a:t>or </a:t>
            </a:r>
            <a:r>
              <a:rPr lang="en-US" sz="2400" i="1" dirty="0" smtClean="0"/>
              <a:t>where.</a:t>
            </a:r>
          </a:p>
          <a:p>
            <a:pPr lvl="1"/>
            <a:r>
              <a:rPr lang="en-US" sz="2400" dirty="0" smtClean="0"/>
              <a:t>Use commas if the clause is nonessential.</a:t>
            </a:r>
          </a:p>
          <a:p>
            <a:r>
              <a:rPr lang="en-US" sz="2800" u="sng" dirty="0" smtClean="0"/>
              <a:t>Combining with Adverb Clauses</a:t>
            </a:r>
          </a:p>
          <a:p>
            <a:pPr lvl="1"/>
            <a:r>
              <a:rPr lang="en-US" sz="2400" dirty="0" smtClean="0"/>
              <a:t>Being the adverb clause with a subordinating conjunction.</a:t>
            </a:r>
            <a:endParaRPr lang="en-US" sz="24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36716846"/>
              </p:ext>
            </p:extLst>
          </p:nvPr>
        </p:nvGraphicFramePr>
        <p:xfrm>
          <a:off x="457200" y="4495800"/>
          <a:ext cx="8382000" cy="1925320"/>
        </p:xfrm>
        <a:graphic>
          <a:graphicData uri="http://schemas.openxmlformats.org/drawingml/2006/table">
            <a:tbl>
              <a:tblPr firstRow="1" bandRow="1">
                <a:tableStyleId>{5C22544A-7EE6-4342-B048-85BDC9FD1C3A}</a:tableStyleId>
              </a:tblPr>
              <a:tblGrid>
                <a:gridCol w="1397000"/>
                <a:gridCol w="1397000"/>
                <a:gridCol w="1397000"/>
                <a:gridCol w="1397000"/>
                <a:gridCol w="1397000"/>
                <a:gridCol w="1397000"/>
              </a:tblGrid>
              <a:tr h="370840">
                <a:tc>
                  <a:txBody>
                    <a:bodyPr/>
                    <a:lstStyle/>
                    <a:p>
                      <a:r>
                        <a:rPr lang="en-US" dirty="0" smtClean="0"/>
                        <a:t>Time</a:t>
                      </a:r>
                      <a:endParaRPr lang="en-US" dirty="0"/>
                    </a:p>
                  </a:txBody>
                  <a:tcPr/>
                </a:tc>
                <a:tc>
                  <a:txBody>
                    <a:bodyPr/>
                    <a:lstStyle/>
                    <a:p>
                      <a:r>
                        <a:rPr lang="en-US" dirty="0" smtClean="0"/>
                        <a:t>Place</a:t>
                      </a:r>
                      <a:endParaRPr lang="en-US" dirty="0"/>
                    </a:p>
                  </a:txBody>
                  <a:tcPr/>
                </a:tc>
                <a:tc>
                  <a:txBody>
                    <a:bodyPr/>
                    <a:lstStyle/>
                    <a:p>
                      <a:r>
                        <a:rPr lang="en-US" dirty="0" smtClean="0"/>
                        <a:t>Cause</a:t>
                      </a:r>
                      <a:endParaRPr lang="en-US" dirty="0"/>
                    </a:p>
                  </a:txBody>
                  <a:tcPr/>
                </a:tc>
                <a:tc>
                  <a:txBody>
                    <a:bodyPr/>
                    <a:lstStyle/>
                    <a:p>
                      <a:r>
                        <a:rPr lang="en-US" dirty="0" smtClean="0"/>
                        <a:t>Comparison</a:t>
                      </a:r>
                      <a:endParaRPr lang="en-US" dirty="0"/>
                    </a:p>
                  </a:txBody>
                  <a:tcPr/>
                </a:tc>
                <a:tc>
                  <a:txBody>
                    <a:bodyPr/>
                    <a:lstStyle/>
                    <a:p>
                      <a:r>
                        <a:rPr lang="en-US" dirty="0" smtClean="0"/>
                        <a:t>Condition</a:t>
                      </a:r>
                      <a:endParaRPr lang="en-US" dirty="0"/>
                    </a:p>
                  </a:txBody>
                  <a:tcPr/>
                </a:tc>
                <a:tc>
                  <a:txBody>
                    <a:bodyPr/>
                    <a:lstStyle/>
                    <a:p>
                      <a:r>
                        <a:rPr lang="en-US" dirty="0" smtClean="0"/>
                        <a:t>Purpose</a:t>
                      </a:r>
                      <a:endParaRPr lang="en-US" dirty="0"/>
                    </a:p>
                  </a:txBody>
                  <a:tcPr/>
                </a:tc>
              </a:tr>
              <a:tr h="370840">
                <a:tc>
                  <a:txBody>
                    <a:bodyPr/>
                    <a:lstStyle/>
                    <a:p>
                      <a:r>
                        <a:rPr lang="en-US" sz="1600" dirty="0" smtClean="0"/>
                        <a:t>After, before, as long as, </a:t>
                      </a:r>
                    </a:p>
                    <a:p>
                      <a:r>
                        <a:rPr lang="en-US" sz="1600" dirty="0" smtClean="0"/>
                        <a:t>as soon</a:t>
                      </a:r>
                      <a:r>
                        <a:rPr lang="en-US" sz="1600" baseline="0" dirty="0" smtClean="0"/>
                        <a:t> as, since, until, when, while</a:t>
                      </a:r>
                      <a:endParaRPr lang="en-US" sz="1600" dirty="0"/>
                    </a:p>
                  </a:txBody>
                  <a:tcPr/>
                </a:tc>
                <a:tc>
                  <a:txBody>
                    <a:bodyPr/>
                    <a:lstStyle/>
                    <a:p>
                      <a:r>
                        <a:rPr lang="en-US" dirty="0" smtClean="0"/>
                        <a:t>Where, wherever</a:t>
                      </a:r>
                      <a:endParaRPr lang="en-US" dirty="0"/>
                    </a:p>
                  </a:txBody>
                  <a:tcPr/>
                </a:tc>
                <a:tc>
                  <a:txBody>
                    <a:bodyPr/>
                    <a:lstStyle/>
                    <a:p>
                      <a:r>
                        <a:rPr lang="en-US" dirty="0" smtClean="0"/>
                        <a:t>Because, since</a:t>
                      </a:r>
                      <a:endParaRPr lang="en-US" dirty="0"/>
                    </a:p>
                  </a:txBody>
                  <a:tcPr/>
                </a:tc>
                <a:tc>
                  <a:txBody>
                    <a:bodyPr/>
                    <a:lstStyle/>
                    <a:p>
                      <a:r>
                        <a:rPr lang="en-US" dirty="0" smtClean="0"/>
                        <a:t>As, </a:t>
                      </a:r>
                    </a:p>
                    <a:p>
                      <a:r>
                        <a:rPr lang="en-US" dirty="0" smtClean="0"/>
                        <a:t>as much as, than, whereas</a:t>
                      </a:r>
                      <a:endParaRPr lang="en-US" dirty="0"/>
                    </a:p>
                  </a:txBody>
                  <a:tcPr/>
                </a:tc>
                <a:tc>
                  <a:txBody>
                    <a:bodyPr/>
                    <a:lstStyle/>
                    <a:p>
                      <a:r>
                        <a:rPr lang="en-US" sz="1600" dirty="0" smtClean="0"/>
                        <a:t>Although,</a:t>
                      </a:r>
                    </a:p>
                    <a:p>
                      <a:r>
                        <a:rPr lang="en-US" sz="1600" dirty="0" smtClean="0"/>
                        <a:t> as</a:t>
                      </a:r>
                      <a:r>
                        <a:rPr lang="en-US" sz="1600" baseline="0" dirty="0" smtClean="0"/>
                        <a:t> long as,</a:t>
                      </a:r>
                    </a:p>
                    <a:p>
                      <a:r>
                        <a:rPr lang="en-US" sz="1600" baseline="0" dirty="0" smtClean="0"/>
                        <a:t>even though, as if, though provided that, unless, while</a:t>
                      </a:r>
                      <a:endParaRPr lang="en-US" sz="1600" dirty="0"/>
                    </a:p>
                  </a:txBody>
                  <a:tcPr/>
                </a:tc>
                <a:tc>
                  <a:txBody>
                    <a:bodyPr/>
                    <a:lstStyle/>
                    <a:p>
                      <a:r>
                        <a:rPr lang="en-US" dirty="0" smtClean="0"/>
                        <a:t>So that, that, in order that</a:t>
                      </a:r>
                      <a:endParaRPr lang="en-US" dirty="0"/>
                    </a:p>
                  </a:txBody>
                  <a:tcPr/>
                </a:tc>
              </a:tr>
            </a:tbl>
          </a:graphicData>
        </a:graphic>
      </p:graphicFrame>
    </p:spTree>
    <p:extLst>
      <p:ext uri="{BB962C8B-B14F-4D97-AF65-F5344CB8AC3E}">
        <p14:creationId xmlns:p14="http://schemas.microsoft.com/office/powerpoint/2010/main" val="17338449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Lesson 7.5 Noun Clauses</a:t>
            </a:r>
            <a:endParaRPr lang="en-US" dirty="0"/>
          </a:p>
        </p:txBody>
      </p:sp>
      <p:sp>
        <p:nvSpPr>
          <p:cNvPr id="3" name="Content Placeholder 2"/>
          <p:cNvSpPr>
            <a:spLocks noGrp="1"/>
          </p:cNvSpPr>
          <p:nvPr>
            <p:ph idx="1"/>
          </p:nvPr>
        </p:nvSpPr>
        <p:spPr>
          <a:xfrm>
            <a:off x="457200" y="914400"/>
            <a:ext cx="8229600" cy="5562600"/>
          </a:xfrm>
        </p:spPr>
        <p:txBody>
          <a:bodyPr>
            <a:normAutofit fontScale="25000" lnSpcReduction="20000"/>
          </a:bodyPr>
          <a:lstStyle/>
          <a:p>
            <a:r>
              <a:rPr lang="en-US" sz="11200" dirty="0" smtClean="0"/>
              <a:t>Noun clause—a subordinate clause that functions as a noun.</a:t>
            </a:r>
          </a:p>
          <a:p>
            <a:endParaRPr lang="en-US" sz="3600" dirty="0" smtClean="0"/>
          </a:p>
          <a:p>
            <a:r>
              <a:rPr lang="en-US" sz="11200" dirty="0" smtClean="0"/>
              <a:t>It can be :</a:t>
            </a:r>
          </a:p>
          <a:p>
            <a:pPr lvl="1"/>
            <a:r>
              <a:rPr lang="en-US" sz="11200" dirty="0" smtClean="0"/>
              <a:t>a subject</a:t>
            </a:r>
          </a:p>
          <a:p>
            <a:pPr lvl="1"/>
            <a:r>
              <a:rPr lang="en-US" sz="11200" dirty="0" smtClean="0"/>
              <a:t>a predicate nominative,</a:t>
            </a:r>
          </a:p>
          <a:p>
            <a:pPr lvl="1"/>
            <a:r>
              <a:rPr lang="en-US" sz="11200" dirty="0" smtClean="0"/>
              <a:t>a direct object, </a:t>
            </a:r>
          </a:p>
          <a:p>
            <a:pPr lvl="1"/>
            <a:r>
              <a:rPr lang="en-US" sz="11200" dirty="0" smtClean="0"/>
              <a:t>an indirect object, or</a:t>
            </a:r>
          </a:p>
          <a:p>
            <a:pPr lvl="1"/>
            <a:r>
              <a:rPr lang="en-US" sz="11200" dirty="0" smtClean="0"/>
              <a:t>an object of a preposition.</a:t>
            </a:r>
          </a:p>
          <a:p>
            <a:pPr lvl="1"/>
            <a:endParaRPr lang="en-US" dirty="0" smtClean="0"/>
          </a:p>
          <a:p>
            <a:r>
              <a:rPr lang="en-US" sz="11200" dirty="0" smtClean="0"/>
              <a:t>It can come at the beginning, middle, or end of a sentence.</a:t>
            </a:r>
          </a:p>
          <a:p>
            <a:r>
              <a:rPr lang="en-US" sz="11200" dirty="0" smtClean="0"/>
              <a:t>Words that introduce noun clauses:</a:t>
            </a:r>
          </a:p>
          <a:p>
            <a:pPr lvl="1"/>
            <a:r>
              <a:rPr lang="en-US" sz="9600" dirty="0" smtClean="0"/>
              <a:t>How, if, that, what, whatever, when, where, whether, which, who, whoever, whom, whomever, whose, why</a:t>
            </a:r>
            <a:r>
              <a:rPr lang="en-US" sz="2400" dirty="0" smtClean="0"/>
              <a:t>	</a:t>
            </a:r>
            <a:endParaRPr lang="en-US" sz="2400" dirty="0"/>
          </a:p>
        </p:txBody>
      </p:sp>
    </p:spTree>
    <p:extLst>
      <p:ext uri="{BB962C8B-B14F-4D97-AF65-F5344CB8AC3E}">
        <p14:creationId xmlns:p14="http://schemas.microsoft.com/office/powerpoint/2010/main" val="3008480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4.2 Pronouns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Pronouns</a:t>
            </a:r>
            <a:r>
              <a:rPr lang="en-US" dirty="0" smtClean="0"/>
              <a:t>—words that take the place of a noun</a:t>
            </a:r>
          </a:p>
          <a:p>
            <a:r>
              <a:rPr lang="en-US" b="1" dirty="0" smtClean="0"/>
              <a:t>Antecedent</a:t>
            </a:r>
            <a:r>
              <a:rPr lang="en-US" dirty="0" smtClean="0"/>
              <a:t>—the word or group of words a pronoun replaces</a:t>
            </a:r>
          </a:p>
          <a:p>
            <a:r>
              <a:rPr lang="en-US" b="1" dirty="0" smtClean="0"/>
              <a:t>Types of Pronouns:</a:t>
            </a:r>
          </a:p>
          <a:p>
            <a:pPr lvl="1"/>
            <a:r>
              <a:rPr lang="en-US" b="1" dirty="0" smtClean="0"/>
              <a:t>Personal</a:t>
            </a:r>
            <a:r>
              <a:rPr lang="en-US" dirty="0" smtClean="0"/>
              <a:t>: refer to specific people or animals</a:t>
            </a:r>
          </a:p>
          <a:p>
            <a:pPr lvl="1"/>
            <a:r>
              <a:rPr lang="en-US" b="1" dirty="0" smtClean="0"/>
              <a:t>Indefinite:</a:t>
            </a:r>
            <a:r>
              <a:rPr lang="en-US" dirty="0" smtClean="0"/>
              <a:t> express and amount or refer to a unspecified person or thing</a:t>
            </a:r>
          </a:p>
          <a:p>
            <a:pPr lvl="1"/>
            <a:r>
              <a:rPr lang="en-US" b="1" dirty="0" smtClean="0"/>
              <a:t>Demonstrative: </a:t>
            </a:r>
            <a:r>
              <a:rPr lang="en-US" dirty="0" smtClean="0"/>
              <a:t> point to specific people or things</a:t>
            </a:r>
          </a:p>
          <a:p>
            <a:pPr lvl="1"/>
            <a:r>
              <a:rPr lang="en-US" b="1" dirty="0" smtClean="0"/>
              <a:t>Interrogative:</a:t>
            </a:r>
            <a:r>
              <a:rPr lang="en-US" dirty="0" smtClean="0"/>
              <a:t> begin a question</a:t>
            </a:r>
          </a:p>
          <a:p>
            <a:pPr lvl="1"/>
            <a:r>
              <a:rPr lang="en-US" b="1" dirty="0" smtClean="0"/>
              <a:t>Reflexive: </a:t>
            </a:r>
            <a:r>
              <a:rPr lang="en-US" dirty="0" smtClean="0"/>
              <a:t>end in </a:t>
            </a:r>
            <a:r>
              <a:rPr lang="en-US" i="1" dirty="0" smtClean="0"/>
              <a:t>–self</a:t>
            </a:r>
            <a:r>
              <a:rPr lang="en-US" dirty="0" smtClean="0"/>
              <a:t> or </a:t>
            </a:r>
            <a:r>
              <a:rPr lang="en-US" i="1" dirty="0" smtClean="0"/>
              <a:t>–selves</a:t>
            </a:r>
            <a:r>
              <a:rPr lang="en-US" dirty="0" smtClean="0"/>
              <a:t> and refer to an earlier noun or pronoun</a:t>
            </a:r>
          </a:p>
          <a:p>
            <a:pPr lvl="1"/>
            <a:r>
              <a:rPr lang="en-US" b="1" dirty="0" smtClean="0"/>
              <a:t>Intensive: </a:t>
            </a:r>
            <a:r>
              <a:rPr lang="en-US" dirty="0" smtClean="0"/>
              <a:t> add emphasis</a:t>
            </a:r>
            <a:endParaRPr lang="en-US" b="1" dirty="0"/>
          </a:p>
        </p:txBody>
      </p:sp>
    </p:spTree>
    <p:extLst>
      <p:ext uri="{BB962C8B-B14F-4D97-AF65-F5344CB8AC3E}">
        <p14:creationId xmlns:p14="http://schemas.microsoft.com/office/powerpoint/2010/main" val="16566862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450" dirty="0" smtClean="0"/>
              <a:t>Lesson 7.6 Four Types of Sentence Structures</a:t>
            </a:r>
            <a:endParaRPr lang="en-US" sz="3450"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pPr marL="0" indent="0">
              <a:buNone/>
            </a:pPr>
            <a:r>
              <a:rPr lang="en-US" sz="3300" b="1" dirty="0" smtClean="0"/>
              <a:t>Four Ways to Build a Sentence</a:t>
            </a:r>
          </a:p>
          <a:p>
            <a:pPr marL="914400" lvl="1" indent="-514350">
              <a:buFont typeface="+mj-lt"/>
              <a:buAutoNum type="arabicPeriod"/>
              <a:tabLst>
                <a:tab pos="798513" algn="l"/>
                <a:tab pos="1146175" algn="l"/>
              </a:tabLst>
            </a:pPr>
            <a:r>
              <a:rPr lang="en-US" u="sng" dirty="0" smtClean="0"/>
              <a:t>Simple Sentence</a:t>
            </a:r>
            <a:endParaRPr lang="en-US" dirty="0" smtClean="0"/>
          </a:p>
          <a:p>
            <a:pPr marL="1314450" lvl="2" indent="-114300">
              <a:tabLst>
                <a:tab pos="798513" algn="l"/>
                <a:tab pos="1146175" algn="l"/>
              </a:tabLst>
            </a:pPr>
            <a:r>
              <a:rPr lang="en-US" dirty="0" smtClean="0"/>
              <a:t>Has one independent clause and one subordinate clauses.</a:t>
            </a:r>
          </a:p>
          <a:p>
            <a:pPr marL="914400" lvl="1" indent="-514350">
              <a:buFont typeface="+mj-lt"/>
              <a:buAutoNum type="arabicPeriod"/>
            </a:pPr>
            <a:r>
              <a:rPr lang="en-US" u="sng" dirty="0" smtClean="0"/>
              <a:t>Compound Sentence</a:t>
            </a:r>
            <a:r>
              <a:rPr lang="en-US" dirty="0" smtClean="0"/>
              <a:t> </a:t>
            </a:r>
          </a:p>
          <a:p>
            <a:pPr marL="1314450" lvl="2" indent="-114300"/>
            <a:r>
              <a:rPr lang="en-US" dirty="0" smtClean="0"/>
              <a:t>Has two or more independent clauses and no subordinate clauses.</a:t>
            </a:r>
          </a:p>
          <a:p>
            <a:pPr marL="914400" lvl="1" indent="-514350">
              <a:buFont typeface="+mj-lt"/>
              <a:buAutoNum type="arabicPeriod"/>
            </a:pPr>
            <a:r>
              <a:rPr lang="en-US" u="sng" dirty="0" smtClean="0"/>
              <a:t>Complex Sentence</a:t>
            </a:r>
            <a:r>
              <a:rPr lang="en-US" dirty="0" smtClean="0"/>
              <a:t> </a:t>
            </a:r>
          </a:p>
          <a:p>
            <a:pPr marL="1314450" lvl="2" indent="-114300"/>
            <a:r>
              <a:rPr lang="en-US" dirty="0" smtClean="0"/>
              <a:t>Has one independent clause and at least one subordinate clause.</a:t>
            </a:r>
          </a:p>
          <a:p>
            <a:pPr marL="914400" lvl="1" indent="-514350">
              <a:buFont typeface="+mj-lt"/>
              <a:buAutoNum type="arabicPeriod"/>
            </a:pPr>
            <a:r>
              <a:rPr lang="en-US" u="sng" dirty="0" smtClean="0"/>
              <a:t>Compound-Complex Sentence</a:t>
            </a:r>
            <a:endParaRPr lang="en-US" dirty="0" smtClean="0"/>
          </a:p>
          <a:p>
            <a:pPr marL="1314450" lvl="2" indent="-114300"/>
            <a:r>
              <a:rPr lang="en-US" dirty="0" smtClean="0"/>
              <a:t>Has two or more independent clauses and at least on subordinate clause.</a:t>
            </a:r>
            <a:endParaRPr lang="en-US" u="sng" dirty="0" smtClean="0"/>
          </a:p>
          <a:p>
            <a:r>
              <a:rPr lang="en-US" dirty="0" smtClean="0"/>
              <a:t>Different sentence structures add variety to your writing.</a:t>
            </a:r>
          </a:p>
        </p:txBody>
      </p:sp>
    </p:spTree>
    <p:extLst>
      <p:ext uri="{BB962C8B-B14F-4D97-AF65-F5344CB8AC3E}">
        <p14:creationId xmlns:p14="http://schemas.microsoft.com/office/powerpoint/2010/main" val="30241856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Lesson 7.7 Effective Sentences: Parallel Structure</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Parallel sentences uses the same part of speech or grammatical structure to convey equal or related ideas.</a:t>
            </a:r>
          </a:p>
          <a:p>
            <a:pPr marL="514350" indent="-514350">
              <a:buFont typeface="+mj-lt"/>
              <a:buAutoNum type="arabicPeriod"/>
            </a:pPr>
            <a:r>
              <a:rPr lang="en-US" dirty="0" smtClean="0"/>
              <a:t>Sentence parts linked by coordination conjunctions.</a:t>
            </a:r>
          </a:p>
          <a:p>
            <a:pPr marL="914400" lvl="1" indent="-514350"/>
            <a:r>
              <a:rPr lang="en-US" u="sng" dirty="0" smtClean="0">
                <a:solidFill>
                  <a:srgbClr val="FF0000"/>
                </a:solidFill>
              </a:rPr>
              <a:t>Time</a:t>
            </a:r>
            <a:r>
              <a:rPr lang="en-US" dirty="0" smtClean="0">
                <a:solidFill>
                  <a:srgbClr val="FF0000"/>
                </a:solidFill>
              </a:rPr>
              <a:t> </a:t>
            </a:r>
            <a:r>
              <a:rPr lang="en-US" i="1" dirty="0" smtClean="0">
                <a:solidFill>
                  <a:srgbClr val="FF0000"/>
                </a:solidFill>
              </a:rPr>
              <a:t>of day</a:t>
            </a:r>
            <a:r>
              <a:rPr lang="en-US" dirty="0" smtClean="0">
                <a:solidFill>
                  <a:srgbClr val="FF0000"/>
                </a:solidFill>
              </a:rPr>
              <a:t>, </a:t>
            </a:r>
            <a:r>
              <a:rPr lang="en-US" u="sng" dirty="0" smtClean="0">
                <a:solidFill>
                  <a:srgbClr val="FF0000"/>
                </a:solidFill>
              </a:rPr>
              <a:t>amount</a:t>
            </a:r>
            <a:r>
              <a:rPr lang="en-US" dirty="0" smtClean="0">
                <a:solidFill>
                  <a:srgbClr val="FF0000"/>
                </a:solidFill>
              </a:rPr>
              <a:t> </a:t>
            </a:r>
            <a:r>
              <a:rPr lang="en-US" i="1" dirty="0" smtClean="0">
                <a:solidFill>
                  <a:srgbClr val="FF0000"/>
                </a:solidFill>
              </a:rPr>
              <a:t>of light</a:t>
            </a:r>
            <a:r>
              <a:rPr lang="en-US" dirty="0" smtClean="0">
                <a:solidFill>
                  <a:srgbClr val="FF0000"/>
                </a:solidFill>
              </a:rPr>
              <a:t>, and </a:t>
            </a:r>
            <a:r>
              <a:rPr lang="en-US" u="sng" dirty="0" smtClean="0">
                <a:solidFill>
                  <a:srgbClr val="FF0000"/>
                </a:solidFill>
              </a:rPr>
              <a:t>distance</a:t>
            </a:r>
            <a:r>
              <a:rPr lang="en-US" dirty="0" smtClean="0">
                <a:solidFill>
                  <a:srgbClr val="FF0000"/>
                </a:solidFill>
              </a:rPr>
              <a:t> </a:t>
            </a:r>
            <a:r>
              <a:rPr lang="en-US" i="1" dirty="0" smtClean="0">
                <a:solidFill>
                  <a:srgbClr val="FF0000"/>
                </a:solidFill>
              </a:rPr>
              <a:t>from the subject</a:t>
            </a:r>
            <a:r>
              <a:rPr lang="en-US" dirty="0" smtClean="0">
                <a:solidFill>
                  <a:srgbClr val="FF0000"/>
                </a:solidFill>
              </a:rPr>
              <a:t> are all factors in taking photographs.</a:t>
            </a:r>
          </a:p>
          <a:p>
            <a:pPr marL="1314450" lvl="2" indent="-514350"/>
            <a:r>
              <a:rPr lang="en-US" dirty="0" smtClean="0">
                <a:solidFill>
                  <a:srgbClr val="FF0000"/>
                </a:solidFill>
              </a:rPr>
              <a:t>Noun followed by prepositional phrase</a:t>
            </a:r>
          </a:p>
          <a:p>
            <a:pPr marL="514350" indent="-514350">
              <a:buFont typeface="+mj-lt"/>
              <a:buAutoNum type="arabicPeriod"/>
            </a:pPr>
            <a:r>
              <a:rPr lang="en-US" dirty="0" smtClean="0"/>
              <a:t>Sentence parts linked by correlative conjunctions</a:t>
            </a:r>
          </a:p>
          <a:p>
            <a:pPr lvl="1"/>
            <a:r>
              <a:rPr lang="en-US" dirty="0" smtClean="0">
                <a:solidFill>
                  <a:srgbClr val="FF0000"/>
                </a:solidFill>
              </a:rPr>
              <a:t>He is responsible </a:t>
            </a:r>
            <a:r>
              <a:rPr lang="en-US" u="sng" dirty="0" smtClean="0">
                <a:solidFill>
                  <a:srgbClr val="FF0000"/>
                </a:solidFill>
              </a:rPr>
              <a:t>not only </a:t>
            </a:r>
            <a:r>
              <a:rPr lang="en-US" i="1" dirty="0" smtClean="0">
                <a:solidFill>
                  <a:srgbClr val="FF0000"/>
                </a:solidFill>
              </a:rPr>
              <a:t>for leading us </a:t>
            </a:r>
            <a:r>
              <a:rPr lang="en-US" u="sng" dirty="0" smtClean="0">
                <a:solidFill>
                  <a:srgbClr val="FF0000"/>
                </a:solidFill>
              </a:rPr>
              <a:t>but also</a:t>
            </a:r>
            <a:r>
              <a:rPr lang="en-US" dirty="0" smtClean="0">
                <a:solidFill>
                  <a:srgbClr val="FF0000"/>
                </a:solidFill>
              </a:rPr>
              <a:t> </a:t>
            </a:r>
            <a:r>
              <a:rPr lang="en-US" i="1" dirty="0" smtClean="0">
                <a:solidFill>
                  <a:srgbClr val="FF0000"/>
                </a:solidFill>
              </a:rPr>
              <a:t>for feeding us</a:t>
            </a:r>
            <a:r>
              <a:rPr lang="en-US" dirty="0" smtClean="0">
                <a:solidFill>
                  <a:srgbClr val="FF0000"/>
                </a:solidFill>
              </a:rPr>
              <a:t>.</a:t>
            </a:r>
          </a:p>
          <a:p>
            <a:pPr lvl="2"/>
            <a:r>
              <a:rPr lang="en-US" dirty="0" smtClean="0">
                <a:solidFill>
                  <a:srgbClr val="FF0000"/>
                </a:solidFill>
              </a:rPr>
              <a:t>a correlative conjunction followed by a prepositional </a:t>
            </a:r>
            <a:r>
              <a:rPr lang="en-US" dirty="0">
                <a:solidFill>
                  <a:srgbClr val="FF0000"/>
                </a:solidFill>
              </a:rPr>
              <a:t>phrase </a:t>
            </a:r>
            <a:endParaRPr lang="en-US" dirty="0" smtClean="0">
              <a:solidFill>
                <a:srgbClr val="FF0000"/>
              </a:solidFill>
            </a:endParaRPr>
          </a:p>
          <a:p>
            <a:pPr marL="514350" indent="-514350">
              <a:buFont typeface="+mj-lt"/>
              <a:buAutoNum type="arabicPeriod"/>
            </a:pPr>
            <a:r>
              <a:rPr lang="en-US" dirty="0" smtClean="0"/>
              <a:t>Sentence parts that compare or contrast</a:t>
            </a:r>
          </a:p>
          <a:p>
            <a:pPr lvl="1"/>
            <a:r>
              <a:rPr lang="en-US" dirty="0" smtClean="0">
                <a:solidFill>
                  <a:srgbClr val="FF0000"/>
                </a:solidFill>
              </a:rPr>
              <a:t>I was more interested </a:t>
            </a:r>
            <a:r>
              <a:rPr lang="en-US" i="1" dirty="0" smtClean="0">
                <a:solidFill>
                  <a:srgbClr val="FF0000"/>
                </a:solidFill>
              </a:rPr>
              <a:t>in what the exhibit showed </a:t>
            </a:r>
            <a:r>
              <a:rPr lang="en-US" b="1" dirty="0" smtClean="0">
                <a:solidFill>
                  <a:srgbClr val="FF0000"/>
                </a:solidFill>
              </a:rPr>
              <a:t>than</a:t>
            </a:r>
            <a:r>
              <a:rPr lang="en-US" dirty="0" smtClean="0">
                <a:solidFill>
                  <a:srgbClr val="FF0000"/>
                </a:solidFill>
              </a:rPr>
              <a:t> </a:t>
            </a:r>
            <a:r>
              <a:rPr lang="en-US" i="1" dirty="0" smtClean="0">
                <a:solidFill>
                  <a:srgbClr val="FF0000"/>
                </a:solidFill>
              </a:rPr>
              <a:t>in what Martha said</a:t>
            </a:r>
            <a:r>
              <a:rPr lang="en-US" dirty="0" smtClean="0">
                <a:solidFill>
                  <a:srgbClr val="FF0000"/>
                </a:solidFill>
              </a:rPr>
              <a:t>.</a:t>
            </a:r>
          </a:p>
          <a:p>
            <a:pPr lvl="2"/>
            <a:r>
              <a:rPr lang="en-US" dirty="0" smtClean="0">
                <a:solidFill>
                  <a:srgbClr val="FF0000"/>
                </a:solidFill>
              </a:rPr>
              <a:t>Noun clauses both precede and follow than</a:t>
            </a:r>
          </a:p>
          <a:p>
            <a:endParaRPr lang="en-US" dirty="0"/>
          </a:p>
        </p:txBody>
      </p:sp>
    </p:spTree>
    <p:extLst>
      <p:ext uri="{BB962C8B-B14F-4D97-AF65-F5344CB8AC3E}">
        <p14:creationId xmlns:p14="http://schemas.microsoft.com/office/powerpoint/2010/main" val="1798686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7.8 Effective Paragraphs: Varying Sentences</a:t>
            </a:r>
            <a:endParaRPr lang="en-US" dirty="0"/>
          </a:p>
        </p:txBody>
      </p:sp>
      <p:sp>
        <p:nvSpPr>
          <p:cNvPr id="3" name="Content Placeholder 2"/>
          <p:cNvSpPr>
            <a:spLocks noGrp="1"/>
          </p:cNvSpPr>
          <p:nvPr>
            <p:ph idx="1"/>
          </p:nvPr>
        </p:nvSpPr>
        <p:spPr/>
        <p:txBody>
          <a:bodyPr>
            <a:normAutofit fontScale="92500"/>
          </a:bodyPr>
          <a:lstStyle/>
          <a:p>
            <a:r>
              <a:rPr lang="en-US" dirty="0" smtClean="0"/>
              <a:t>Three Ways to Vary Sentences</a:t>
            </a:r>
          </a:p>
          <a:p>
            <a:pPr marL="971550" lvl="1" indent="-514350">
              <a:buFont typeface="+mj-lt"/>
              <a:buAutoNum type="arabicPeriod"/>
            </a:pPr>
            <a:r>
              <a:rPr lang="en-US" dirty="0" smtClean="0"/>
              <a:t>Vary beginnings (use different phrases and clauses)</a:t>
            </a:r>
          </a:p>
          <a:p>
            <a:pPr marL="971550" lvl="1" indent="-514350">
              <a:buFont typeface="+mj-lt"/>
              <a:buAutoNum type="arabicPeriod"/>
            </a:pPr>
            <a:r>
              <a:rPr lang="en-US" dirty="0" smtClean="0"/>
              <a:t>Use a variety of  sentence structures</a:t>
            </a:r>
          </a:p>
          <a:p>
            <a:pPr marL="1371600" lvl="2" indent="-514350"/>
            <a:r>
              <a:rPr lang="en-US" dirty="0" smtClean="0"/>
              <a:t>Simple</a:t>
            </a:r>
          </a:p>
          <a:p>
            <a:pPr marL="1371600" lvl="2" indent="-514350"/>
            <a:r>
              <a:rPr lang="en-US" dirty="0" smtClean="0"/>
              <a:t>Compound</a:t>
            </a:r>
          </a:p>
          <a:p>
            <a:pPr marL="1371600" lvl="2" indent="-514350"/>
            <a:r>
              <a:rPr lang="en-US" dirty="0" smtClean="0"/>
              <a:t>Complex</a:t>
            </a:r>
          </a:p>
          <a:p>
            <a:pPr marL="1371600" lvl="2" indent="-514350"/>
            <a:r>
              <a:rPr lang="en-US" dirty="0" smtClean="0"/>
              <a:t>Compound-complex</a:t>
            </a:r>
          </a:p>
          <a:p>
            <a:pPr marL="971550" lvl="1" indent="-514350">
              <a:buFont typeface="+mj-lt"/>
              <a:buAutoNum type="arabicPeriod"/>
            </a:pPr>
            <a:r>
              <a:rPr lang="en-US" dirty="0" smtClean="0"/>
              <a:t>Vary the lengths of your sentences.  </a:t>
            </a:r>
            <a:endParaRPr lang="en-US" dirty="0"/>
          </a:p>
          <a:p>
            <a:pPr marL="1371600" lvl="2" indent="-514350"/>
            <a:r>
              <a:rPr lang="en-US" dirty="0" smtClean="0"/>
              <a:t>Place short ones between long ones.</a:t>
            </a:r>
          </a:p>
          <a:p>
            <a:pPr marL="1371600" lvl="2" indent="-514350"/>
            <a:r>
              <a:rPr lang="en-US" dirty="0" smtClean="0"/>
              <a:t>Use short sentences for emphasis.</a:t>
            </a:r>
          </a:p>
          <a:p>
            <a:pPr marL="971550" lvl="1" indent="-514350">
              <a:buFont typeface="+mj-lt"/>
              <a:buAutoNum type="arabicPeriod"/>
            </a:pPr>
            <a:endParaRPr lang="en-US" dirty="0"/>
          </a:p>
        </p:txBody>
      </p:sp>
    </p:spTree>
    <p:extLst>
      <p:ext uri="{BB962C8B-B14F-4D97-AF65-F5344CB8AC3E}">
        <p14:creationId xmlns:p14="http://schemas.microsoft.com/office/powerpoint/2010/main" val="3233882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4.2 Pronoun Lists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4372175"/>
              </p:ext>
            </p:extLst>
          </p:nvPr>
        </p:nvGraphicFramePr>
        <p:xfrm>
          <a:off x="457200" y="1295400"/>
          <a:ext cx="8229600" cy="5334000"/>
        </p:xfrm>
        <a:graphic>
          <a:graphicData uri="http://schemas.openxmlformats.org/drawingml/2006/table">
            <a:tbl>
              <a:tblPr firstRow="1" bandRow="1">
                <a:tableStyleId>{073A0DAA-6AF3-43AB-8588-CEC1D06C72B9}</a:tableStyleId>
              </a:tblPr>
              <a:tblGrid>
                <a:gridCol w="1371600"/>
                <a:gridCol w="1371600"/>
                <a:gridCol w="1371600"/>
                <a:gridCol w="1371600"/>
                <a:gridCol w="1371600"/>
                <a:gridCol w="1371600"/>
              </a:tblGrid>
              <a:tr h="370840">
                <a:tc>
                  <a:txBody>
                    <a:bodyPr/>
                    <a:lstStyle/>
                    <a:p>
                      <a:r>
                        <a:rPr lang="en-US" dirty="0" smtClean="0"/>
                        <a:t>Personal</a:t>
                      </a:r>
                      <a:endParaRPr lang="en-US" dirty="0"/>
                    </a:p>
                  </a:txBody>
                  <a:tcPr/>
                </a:tc>
                <a:tc>
                  <a:txBody>
                    <a:bodyPr/>
                    <a:lstStyle/>
                    <a:p>
                      <a:r>
                        <a:rPr lang="en-US" dirty="0" smtClean="0"/>
                        <a:t>Possessive</a:t>
                      </a:r>
                      <a:endParaRPr lang="en-US" dirty="0"/>
                    </a:p>
                  </a:txBody>
                  <a:tcPr/>
                </a:tc>
                <a:tc>
                  <a:txBody>
                    <a:bodyPr/>
                    <a:lstStyle/>
                    <a:p>
                      <a:r>
                        <a:rPr lang="en-US" dirty="0" smtClean="0"/>
                        <a:t>Indefinite</a:t>
                      </a:r>
                      <a:endParaRPr lang="en-US" dirty="0"/>
                    </a:p>
                  </a:txBody>
                  <a:tcPr/>
                </a:tc>
                <a:tc>
                  <a:txBody>
                    <a:bodyPr/>
                    <a:lstStyle/>
                    <a:p>
                      <a:r>
                        <a:rPr lang="en-US" sz="1400" dirty="0" smtClean="0"/>
                        <a:t>Demonstrative</a:t>
                      </a:r>
                      <a:endParaRPr lang="en-US" sz="1400" dirty="0"/>
                    </a:p>
                  </a:txBody>
                  <a:tcPr/>
                </a:tc>
                <a:tc>
                  <a:txBody>
                    <a:bodyPr/>
                    <a:lstStyle/>
                    <a:p>
                      <a:r>
                        <a:rPr lang="en-US" sz="1600" dirty="0" smtClean="0"/>
                        <a:t>Interrogative</a:t>
                      </a:r>
                      <a:endParaRPr lang="en-US" sz="1600" dirty="0"/>
                    </a:p>
                  </a:txBody>
                  <a:tcPr/>
                </a:tc>
                <a:tc>
                  <a:txBody>
                    <a:bodyPr/>
                    <a:lstStyle/>
                    <a:p>
                      <a:r>
                        <a:rPr lang="en-US" sz="1600" dirty="0" smtClean="0"/>
                        <a:t>Reflexive</a:t>
                      </a:r>
                      <a:r>
                        <a:rPr lang="en-US" sz="1600" baseline="0" dirty="0" smtClean="0"/>
                        <a:t> and Intensive</a:t>
                      </a:r>
                      <a:endParaRPr lang="en-US" sz="1600" dirty="0"/>
                    </a:p>
                  </a:txBody>
                  <a:tcPr/>
                </a:tc>
              </a:tr>
              <a:tr h="370840">
                <a:tc>
                  <a:txBody>
                    <a:bodyPr/>
                    <a:lstStyle/>
                    <a:p>
                      <a:r>
                        <a:rPr lang="en-US" dirty="0" smtClean="0"/>
                        <a:t>I</a:t>
                      </a:r>
                      <a:r>
                        <a:rPr lang="en-US" baseline="0" dirty="0" smtClean="0"/>
                        <a:t>, me, we, us, you, he, him, she, her, it they, them</a:t>
                      </a:r>
                    </a:p>
                    <a:p>
                      <a:endParaRPr lang="en-US" dirty="0"/>
                    </a:p>
                  </a:txBody>
                  <a:tcPr/>
                </a:tc>
                <a:tc>
                  <a:txBody>
                    <a:bodyPr/>
                    <a:lstStyle/>
                    <a:p>
                      <a:r>
                        <a:rPr lang="en-US" dirty="0" smtClean="0"/>
                        <a:t>my, mine, our, ours, your,</a:t>
                      </a:r>
                      <a:r>
                        <a:rPr lang="en-US" baseline="0" dirty="0" smtClean="0"/>
                        <a:t> yours, her, hers, his, its, their, theirs</a:t>
                      </a:r>
                      <a:endParaRPr lang="en-US" dirty="0"/>
                    </a:p>
                  </a:txBody>
                  <a:tcPr/>
                </a:tc>
                <a:tc>
                  <a:txBody>
                    <a:bodyPr/>
                    <a:lstStyle/>
                    <a:p>
                      <a:r>
                        <a:rPr lang="en-US" dirty="0" smtClean="0"/>
                        <a:t>all, any, anyone, both, either, everyone, few, most, nobody, </a:t>
                      </a:r>
                    </a:p>
                    <a:p>
                      <a:r>
                        <a:rPr lang="en-US" dirty="0" smtClean="0"/>
                        <a:t>no one, several,</a:t>
                      </a:r>
                      <a:r>
                        <a:rPr lang="en-US" baseline="0" dirty="0" smtClean="0"/>
                        <a:t> somebody, another, anybody, each, everybody, many, neither, non, one, some, someone</a:t>
                      </a:r>
                      <a:endParaRPr lang="en-US" dirty="0"/>
                    </a:p>
                  </a:txBody>
                  <a:tcPr/>
                </a:tc>
                <a:tc>
                  <a:txBody>
                    <a:bodyPr/>
                    <a:lstStyle/>
                    <a:p>
                      <a:r>
                        <a:rPr lang="en-US" dirty="0" smtClean="0"/>
                        <a:t>That, this, these, those</a:t>
                      </a:r>
                      <a:endParaRPr lang="en-US" dirty="0"/>
                    </a:p>
                  </a:txBody>
                  <a:tcPr/>
                </a:tc>
                <a:tc>
                  <a:txBody>
                    <a:bodyPr/>
                    <a:lstStyle/>
                    <a:p>
                      <a:r>
                        <a:rPr lang="en-US" dirty="0" smtClean="0"/>
                        <a:t>Who?</a:t>
                      </a:r>
                      <a:r>
                        <a:rPr lang="en-US" baseline="0" dirty="0" smtClean="0"/>
                        <a:t> What? Whose? Whom? What?</a:t>
                      </a:r>
                      <a:endParaRPr lang="en-US" dirty="0"/>
                    </a:p>
                  </a:txBody>
                  <a:tcPr/>
                </a:tc>
                <a:tc>
                  <a:txBody>
                    <a:bodyPr/>
                    <a:lstStyle/>
                    <a:p>
                      <a:r>
                        <a:rPr lang="en-US" dirty="0" smtClean="0"/>
                        <a:t>Myself, ourselves, yourself, yourselves, herself, himself, itself, themselves</a:t>
                      </a:r>
                      <a:endParaRPr lang="en-US" dirty="0"/>
                    </a:p>
                  </a:txBody>
                  <a:tcPr/>
                </a:tc>
              </a:tr>
            </a:tbl>
          </a:graphicData>
        </a:graphic>
      </p:graphicFrame>
    </p:spTree>
    <p:extLst>
      <p:ext uri="{BB962C8B-B14F-4D97-AF65-F5344CB8AC3E}">
        <p14:creationId xmlns:p14="http://schemas.microsoft.com/office/powerpoint/2010/main" val="166678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4.3 Verbs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Verbs</a:t>
            </a:r>
            <a:r>
              <a:rPr lang="en-US" dirty="0" smtClean="0"/>
              <a:t>—words that express an action or a state of being.</a:t>
            </a:r>
          </a:p>
          <a:p>
            <a:pPr lvl="1"/>
            <a:r>
              <a:rPr lang="en-US" dirty="0" smtClean="0"/>
              <a:t>Some actions are seen (run), some are not (imagine).</a:t>
            </a:r>
          </a:p>
          <a:p>
            <a:pPr lvl="1"/>
            <a:r>
              <a:rPr lang="en-US" dirty="0" smtClean="0"/>
              <a:t>Verbs change form to indicate time. (work, works, was working)</a:t>
            </a:r>
          </a:p>
          <a:p>
            <a:r>
              <a:rPr lang="en-US" b="1" dirty="0" smtClean="0"/>
              <a:t>Linking verbs</a:t>
            </a:r>
            <a:r>
              <a:rPr lang="en-US" dirty="0" smtClean="0"/>
              <a:t>—join the subject of a sentence with a word or words that identify or describe it.</a:t>
            </a:r>
          </a:p>
          <a:p>
            <a:r>
              <a:rPr lang="en-US" b="1" dirty="0" smtClean="0"/>
              <a:t>Verb phrase</a:t>
            </a:r>
            <a:r>
              <a:rPr lang="en-US" dirty="0" smtClean="0"/>
              <a:t>—contains a main verb and a helping verb </a:t>
            </a:r>
          </a:p>
          <a:p>
            <a:pPr lvl="1"/>
            <a:r>
              <a:rPr lang="en-US" dirty="0" smtClean="0"/>
              <a:t>ex. should have been</a:t>
            </a:r>
            <a:endParaRPr lang="en-US" dirty="0"/>
          </a:p>
        </p:txBody>
      </p:sp>
    </p:spTree>
    <p:extLst>
      <p:ext uri="{BB962C8B-B14F-4D97-AF65-F5344CB8AC3E}">
        <p14:creationId xmlns:p14="http://schemas.microsoft.com/office/powerpoint/2010/main" val="2032056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4.4 Adjectives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Adjectives</a:t>
            </a:r>
            <a:r>
              <a:rPr lang="en-US" dirty="0" smtClean="0"/>
              <a:t>—modifiers that give information about the nouns and pronouns they modify.</a:t>
            </a:r>
          </a:p>
          <a:p>
            <a:pPr lvl="1"/>
            <a:r>
              <a:rPr lang="en-US" dirty="0" smtClean="0"/>
              <a:t>They answer what kind, how many, how much, or which one.</a:t>
            </a:r>
          </a:p>
          <a:p>
            <a:r>
              <a:rPr lang="en-US" b="1" dirty="0" smtClean="0"/>
              <a:t>Types of Adjectives</a:t>
            </a:r>
          </a:p>
          <a:p>
            <a:pPr lvl="1"/>
            <a:r>
              <a:rPr lang="en-US" u="sng" dirty="0" smtClean="0"/>
              <a:t>Definite and indefinite articles</a:t>
            </a:r>
            <a:r>
              <a:rPr lang="en-US" dirty="0" smtClean="0"/>
              <a:t>: point to particular nouns or any one member of a group.</a:t>
            </a:r>
            <a:endParaRPr lang="en-US" dirty="0"/>
          </a:p>
          <a:p>
            <a:pPr lvl="1"/>
            <a:r>
              <a:rPr lang="en-US" u="sng" dirty="0" smtClean="0"/>
              <a:t>Proper</a:t>
            </a:r>
            <a:r>
              <a:rPr lang="en-US" dirty="0" smtClean="0"/>
              <a:t>: begin with capital letters. </a:t>
            </a:r>
            <a:endParaRPr lang="en-US" dirty="0"/>
          </a:p>
          <a:p>
            <a:pPr lvl="2"/>
            <a:r>
              <a:rPr lang="en-US" dirty="0" smtClean="0"/>
              <a:t>ex. Persian rug, African tourists</a:t>
            </a:r>
          </a:p>
          <a:p>
            <a:pPr lvl="1"/>
            <a:r>
              <a:rPr lang="en-US" dirty="0" smtClean="0"/>
              <a:t>Predicate adjectives: follow a linking verb</a:t>
            </a:r>
          </a:p>
          <a:p>
            <a:r>
              <a:rPr lang="en-US" dirty="0" smtClean="0"/>
              <a:t>Nouns modifying other nouns work like adjectives</a:t>
            </a:r>
          </a:p>
          <a:p>
            <a:pPr lvl="1"/>
            <a:r>
              <a:rPr lang="en-US" dirty="0" smtClean="0"/>
              <a:t>ex. </a:t>
            </a:r>
            <a:r>
              <a:rPr lang="en-US" b="1" dirty="0" smtClean="0"/>
              <a:t>desk</a:t>
            </a:r>
            <a:r>
              <a:rPr lang="en-US" dirty="0" smtClean="0"/>
              <a:t> drawer     </a:t>
            </a:r>
            <a:r>
              <a:rPr lang="en-US" b="1" dirty="0" smtClean="0"/>
              <a:t>opera</a:t>
            </a:r>
            <a:r>
              <a:rPr lang="en-US" dirty="0" smtClean="0"/>
              <a:t> house</a:t>
            </a:r>
            <a:endParaRPr lang="en-US" dirty="0"/>
          </a:p>
        </p:txBody>
      </p:sp>
    </p:spTree>
    <p:extLst>
      <p:ext uri="{BB962C8B-B14F-4D97-AF65-F5344CB8AC3E}">
        <p14:creationId xmlns:p14="http://schemas.microsoft.com/office/powerpoint/2010/main" val="3845658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4.5 Adverbs</a:t>
            </a:r>
            <a:endParaRPr lang="en-US" dirty="0"/>
          </a:p>
        </p:txBody>
      </p:sp>
      <p:sp>
        <p:nvSpPr>
          <p:cNvPr id="3" name="Content Placeholder 2"/>
          <p:cNvSpPr>
            <a:spLocks noGrp="1"/>
          </p:cNvSpPr>
          <p:nvPr>
            <p:ph idx="1"/>
          </p:nvPr>
        </p:nvSpPr>
        <p:spPr/>
        <p:txBody>
          <a:bodyPr/>
          <a:lstStyle/>
          <a:p>
            <a:r>
              <a:rPr lang="en-US" b="1" dirty="0" smtClean="0"/>
              <a:t>Adverbs</a:t>
            </a:r>
            <a:r>
              <a:rPr lang="en-US" dirty="0"/>
              <a:t> </a:t>
            </a:r>
            <a:r>
              <a:rPr lang="en-US" dirty="0" smtClean="0"/>
              <a:t>modify—or tell more about—verbs, adjective, and other adverbs</a:t>
            </a:r>
          </a:p>
          <a:p>
            <a:r>
              <a:rPr lang="en-US" dirty="0" smtClean="0"/>
              <a:t>Many come before or after the verbs they modify.</a:t>
            </a:r>
          </a:p>
          <a:p>
            <a:r>
              <a:rPr lang="en-US" dirty="0" smtClean="0"/>
              <a:t>Many adverbs end with the suffix </a:t>
            </a:r>
            <a:r>
              <a:rPr lang="en-US" i="1" dirty="0" smtClean="0"/>
              <a:t>–</a:t>
            </a:r>
            <a:r>
              <a:rPr lang="en-US" i="1" dirty="0" err="1" smtClean="0"/>
              <a:t>ly</a:t>
            </a:r>
            <a:r>
              <a:rPr lang="en-US" dirty="0" smtClean="0"/>
              <a:t>.</a:t>
            </a:r>
          </a:p>
          <a:p>
            <a:r>
              <a:rPr lang="en-US" b="1" dirty="0" smtClean="0"/>
              <a:t>Intensifier</a:t>
            </a:r>
            <a:r>
              <a:rPr lang="en-US" dirty="0" smtClean="0"/>
              <a:t> are adverbs that answer the question </a:t>
            </a:r>
            <a:r>
              <a:rPr lang="en-US" i="1" dirty="0" smtClean="0"/>
              <a:t>to what extent?</a:t>
            </a:r>
            <a:endParaRPr lang="en-US" b="1" dirty="0"/>
          </a:p>
        </p:txBody>
      </p:sp>
    </p:spTree>
    <p:extLst>
      <p:ext uri="{BB962C8B-B14F-4D97-AF65-F5344CB8AC3E}">
        <p14:creationId xmlns:p14="http://schemas.microsoft.com/office/powerpoint/2010/main" val="3082183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4.5 Adverb Lists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6013275"/>
              </p:ext>
            </p:extLst>
          </p:nvPr>
        </p:nvGraphicFramePr>
        <p:xfrm>
          <a:off x="457200" y="1600200"/>
          <a:ext cx="8229600" cy="3449320"/>
        </p:xfrm>
        <a:graphic>
          <a:graphicData uri="http://schemas.openxmlformats.org/drawingml/2006/table">
            <a:tbl>
              <a:tblPr firstRow="1" bandRow="1">
                <a:tableStyleId>{073A0DAA-6AF3-43AB-8588-CEC1D06C72B9}</a:tableStyleId>
              </a:tblPr>
              <a:tblGrid>
                <a:gridCol w="4114800"/>
                <a:gridCol w="4114800"/>
              </a:tblGrid>
              <a:tr h="370840">
                <a:tc>
                  <a:txBody>
                    <a:bodyPr/>
                    <a:lstStyle/>
                    <a:p>
                      <a:r>
                        <a:rPr lang="en-US" dirty="0" smtClean="0"/>
                        <a:t>Adverbs</a:t>
                      </a:r>
                      <a:r>
                        <a:rPr lang="en-US" baseline="0" dirty="0" smtClean="0"/>
                        <a:t> that DON’T end in </a:t>
                      </a:r>
                      <a:r>
                        <a:rPr lang="en-US" i="1" baseline="0" dirty="0" smtClean="0"/>
                        <a:t>-</a:t>
                      </a:r>
                      <a:r>
                        <a:rPr lang="en-US" i="1" baseline="0" dirty="0" err="1" smtClean="0"/>
                        <a:t>ly</a:t>
                      </a:r>
                      <a:endParaRPr lang="en-US" dirty="0"/>
                    </a:p>
                  </a:txBody>
                  <a:tcPr/>
                </a:tc>
                <a:tc>
                  <a:txBody>
                    <a:bodyPr/>
                    <a:lstStyle/>
                    <a:p>
                      <a:r>
                        <a:rPr lang="en-US" dirty="0" smtClean="0"/>
                        <a:t>Intensifiers</a:t>
                      </a:r>
                      <a:endParaRPr lang="en-US" dirty="0"/>
                    </a:p>
                  </a:txBody>
                  <a:tcPr/>
                </a:tc>
              </a:tr>
              <a:tr h="370840">
                <a:tc>
                  <a:txBody>
                    <a:bodyPr/>
                    <a:lstStyle/>
                    <a:p>
                      <a:r>
                        <a:rPr lang="en-US" sz="2800" dirty="0" smtClean="0"/>
                        <a:t>Almost,  already,  also,  always,  fast,   here just,  late,  more,  much,  never,  not,  now,  seldom,</a:t>
                      </a:r>
                      <a:r>
                        <a:rPr lang="en-US" sz="2800" baseline="0" dirty="0" smtClean="0"/>
                        <a:t>  soon,  still,  then,  there, today,  tomorrow,  well,  yesterday,  yet</a:t>
                      </a:r>
                      <a:endParaRPr lang="en-US" sz="2800" dirty="0"/>
                    </a:p>
                  </a:txBody>
                  <a:tcPr/>
                </a:tc>
                <a:tc>
                  <a:txBody>
                    <a:bodyPr/>
                    <a:lstStyle/>
                    <a:p>
                      <a:r>
                        <a:rPr lang="en-US" sz="2800" dirty="0" smtClean="0"/>
                        <a:t>Less, least, more, most, nearly, only, quite, exceptionally, extraordinarily,</a:t>
                      </a:r>
                      <a:r>
                        <a:rPr lang="en-US" sz="2800" baseline="0" dirty="0" smtClean="0"/>
                        <a:t> rather, really, so, somewhat, too, truly, very</a:t>
                      </a:r>
                      <a:endParaRPr lang="en-US" sz="2800" dirty="0"/>
                    </a:p>
                  </a:txBody>
                  <a:tcPr/>
                </a:tc>
              </a:tr>
            </a:tbl>
          </a:graphicData>
        </a:graphic>
      </p:graphicFrame>
    </p:spTree>
    <p:extLst>
      <p:ext uri="{BB962C8B-B14F-4D97-AF65-F5344CB8AC3E}">
        <p14:creationId xmlns:p14="http://schemas.microsoft.com/office/powerpoint/2010/main" val="729731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TotalTime>
  <Words>3071</Words>
  <Application>Microsoft Office PowerPoint</Application>
  <PresentationFormat>On-screen Show (4:3)</PresentationFormat>
  <Paragraphs>375</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Grammar Lessons</vt:lpstr>
      <vt:lpstr>Parts of speech</vt:lpstr>
      <vt:lpstr>Lesson 4.1 Nouns</vt:lpstr>
      <vt:lpstr>Lesson 4.2 Pronouns</vt:lpstr>
      <vt:lpstr>Lesson 4.2 Pronoun Lists</vt:lpstr>
      <vt:lpstr>Lesson 4.3 Verbs</vt:lpstr>
      <vt:lpstr>Lesson 4.4 Adjectives</vt:lpstr>
      <vt:lpstr>Lesson 4.5 Adverbs</vt:lpstr>
      <vt:lpstr>Lesson 4.5 Adverb Lists</vt:lpstr>
      <vt:lpstr>Lesson 4.6 Combing Sentences: Inserting Single-Word Modifiers</vt:lpstr>
      <vt:lpstr>Lesson 4.6 Examples</vt:lpstr>
      <vt:lpstr>Lesson 4.7 Prepositions</vt:lpstr>
      <vt:lpstr>Lesson 4.8 Conjunctions and Interjections</vt:lpstr>
      <vt:lpstr>Lesson 4.8 Conjunctions and Interjections</vt:lpstr>
      <vt:lpstr>Lesson 4.9 Determining a Word’s Part of Speech</vt:lpstr>
      <vt:lpstr>Parts of a sentence</vt:lpstr>
      <vt:lpstr>Lesson 5.1 Using Complete Sentences</vt:lpstr>
      <vt:lpstr>Lesson 5.2 Subject and Predicate</vt:lpstr>
      <vt:lpstr>Lesson 5.3 Correcting Sentence Fragments</vt:lpstr>
      <vt:lpstr>Lesson 5.4 Combining Sentences: Compound Subjects and Compound Verbs</vt:lpstr>
      <vt:lpstr>Lesson 5.5 Finding the Subject</vt:lpstr>
      <vt:lpstr>Lesson 5.6 Compound Sentences</vt:lpstr>
      <vt:lpstr>Lesson 5.7 Run-on Sentences</vt:lpstr>
      <vt:lpstr>Lesson 5.7 Run-on Sentences</vt:lpstr>
      <vt:lpstr>Lesson 5.8 Direct and Indirect Objects</vt:lpstr>
      <vt:lpstr>Lesson 5.9 Predicate Nominatives and Predicate Adjectives</vt:lpstr>
      <vt:lpstr>Phrases</vt:lpstr>
      <vt:lpstr>Lesson 6.1 Prepositional Phrases</vt:lpstr>
      <vt:lpstr>Lesson 6.2 Appositives and Appositive Phrases</vt:lpstr>
      <vt:lpstr>Lesson 6.3 Participles and Participial Phrases</vt:lpstr>
      <vt:lpstr>Lesson 6.4 Gerunds and Gerund Phrases</vt:lpstr>
      <vt:lpstr>Lesson 6.5 Infinitives and Infinitive Phrases</vt:lpstr>
      <vt:lpstr>Lesson 6.6 Combining Sentences: Inserting Phrases</vt:lpstr>
      <vt:lpstr>Clauses</vt:lpstr>
      <vt:lpstr>Lesson 7.1 Independent and Subordinate Clauses </vt:lpstr>
      <vt:lpstr>Lesson 7.2 Subordinate Clauses: Adjective Clauses</vt:lpstr>
      <vt:lpstr>Lesson 7.3 Subordinate Clauses: Adverb Clauses</vt:lpstr>
      <vt:lpstr>Lesson 7.4 Combining Sentences: Using Subordinate Clauses</vt:lpstr>
      <vt:lpstr>Lesson 7.5 Noun Clauses</vt:lpstr>
      <vt:lpstr>Lesson 7.6 Four Types of Sentence Structures</vt:lpstr>
      <vt:lpstr>Lesson 7.7 Effective Sentences: Parallel Structure</vt:lpstr>
      <vt:lpstr>Lesson 7.8 Effective Paragraphs: Varying Sentences</vt:lpstr>
    </vt:vector>
  </TitlesOfParts>
  <Company>Columbia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dc:title>
  <dc:creator>Columbia Public Schools</dc:creator>
  <cp:lastModifiedBy>Columbia Public Schools</cp:lastModifiedBy>
  <cp:revision>54</cp:revision>
  <dcterms:created xsi:type="dcterms:W3CDTF">2014-06-13T16:04:22Z</dcterms:created>
  <dcterms:modified xsi:type="dcterms:W3CDTF">2014-06-26T16:53:50Z</dcterms:modified>
</cp:coreProperties>
</file>